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1" r:id="rId5"/>
    <p:sldId id="264" r:id="rId6"/>
    <p:sldId id="270" r:id="rId7"/>
    <p:sldId id="265" r:id="rId8"/>
    <p:sldId id="263" r:id="rId9"/>
    <p:sldId id="266" r:id="rId10"/>
    <p:sldId id="268" r:id="rId11"/>
    <p:sldId id="269" r:id="rId12"/>
    <p:sldId id="267" r:id="rId13"/>
    <p:sldId id="271" r:id="rId14"/>
    <p:sldId id="272" r:id="rId15"/>
    <p:sldId id="274" r:id="rId16"/>
    <p:sldId id="275" r:id="rId17"/>
    <p:sldId id="257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6595" autoAdjust="0"/>
  </p:normalViewPr>
  <p:slideViewPr>
    <p:cSldViewPr>
      <p:cViewPr>
        <p:scale>
          <a:sx n="70" d="100"/>
          <a:sy n="70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DBBC4-9AC2-4CE8-A4E6-979C6C31ED1D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AFC33-79DB-40B8-B0C6-40A1220B7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l-GR" b="0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AFC33-79DB-40B8-B0C6-40A1220B7E33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AFC33-79DB-40B8-B0C6-40A1220B7E33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AFC33-79DB-40B8-B0C6-40A1220B7E33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AFC33-79DB-40B8-B0C6-40A1220B7E33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AFC33-79DB-40B8-B0C6-40A1220B7E33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AFC33-79DB-40B8-B0C6-40A1220B7E33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AFC33-79DB-40B8-B0C6-40A1220B7E33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AFC33-79DB-40B8-B0C6-40A1220B7E33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AFC33-79DB-40B8-B0C6-40A1220B7E33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AFC33-79DB-40B8-B0C6-40A1220B7E33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AFC33-79DB-40B8-B0C6-40A1220B7E33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AFC33-79DB-40B8-B0C6-40A1220B7E33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AFC33-79DB-40B8-B0C6-40A1220B7E33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AFC33-79DB-40B8-B0C6-40A1220B7E33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el-GR" b="0" i="0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AFC33-79DB-40B8-B0C6-40A1220B7E33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AFC33-79DB-40B8-B0C6-40A1220B7E33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C3C3-6E9D-4BDC-927E-6FF98DEF8005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B9E9-989C-42FF-94DA-F43F9A061D1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C3C3-6E9D-4BDC-927E-6FF98DEF8005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B9E9-989C-42FF-94DA-F43F9A061D1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C3C3-6E9D-4BDC-927E-6FF98DEF8005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B9E9-989C-42FF-94DA-F43F9A061D1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C3C3-6E9D-4BDC-927E-6FF98DEF8005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B9E9-989C-42FF-94DA-F43F9A061D1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C3C3-6E9D-4BDC-927E-6FF98DEF8005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B9E9-989C-42FF-94DA-F43F9A061D1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C3C3-6E9D-4BDC-927E-6FF98DEF8005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B9E9-989C-42FF-94DA-F43F9A061D1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C3C3-6E9D-4BDC-927E-6FF98DEF8005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B9E9-989C-42FF-94DA-F43F9A061D1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C3C3-6E9D-4BDC-927E-6FF98DEF8005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B9E9-989C-42FF-94DA-F43F9A061D1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C3C3-6E9D-4BDC-927E-6FF98DEF8005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B9E9-989C-42FF-94DA-F43F9A061D1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C3C3-6E9D-4BDC-927E-6FF98DEF8005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B9E9-989C-42FF-94DA-F43F9A061D1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C3C3-6E9D-4BDC-927E-6FF98DEF8005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B9E9-989C-42FF-94DA-F43F9A061D1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4C3C3-6E9D-4BDC-927E-6FF98DEF8005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6B9E9-989C-42FF-94DA-F43F9A061D1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samsungsdi.com/column/technology/detail/55272.html?listType=galler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msungsdi.com/column/technology/detail/55272.html?listType=galler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smtClean="0"/>
              <a:t>ΚΥΚΛΟΔΕΞΤΡΙΝΕΣ</a:t>
            </a:r>
            <a:endParaRPr lang="el-GR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1752600"/>
          </a:xfrm>
        </p:spPr>
        <p:txBody>
          <a:bodyPr/>
          <a:lstStyle/>
          <a:p>
            <a:r>
              <a:rPr lang="el-GR" dirty="0" smtClean="0"/>
              <a:t>Κύρια Γνωρίσματα και Εφαρμογές στην Υπερμοριακή Χημεία</a:t>
            </a:r>
            <a:endParaRPr lang="el-GR" dirty="0"/>
          </a:p>
        </p:txBody>
      </p:sp>
      <p:pic>
        <p:nvPicPr>
          <p:cNvPr id="4" name="Εικόνα 2" descr="Σχετική εικόνα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485900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627784" y="5229200"/>
            <a:ext cx="374544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dirty="0" smtClean="0"/>
              <a:t>Τοπούζα Μαγδαληνή (Α.Μ.: 1074)</a:t>
            </a:r>
          </a:p>
          <a:p>
            <a:pPr algn="ctr"/>
            <a:endParaRPr lang="el-GR" sz="2000" dirty="0" smtClean="0"/>
          </a:p>
          <a:p>
            <a:pPr algn="ctr"/>
            <a:r>
              <a:rPr lang="el-GR" sz="2000" dirty="0" smtClean="0"/>
              <a:t>Υπερμοριακή Χημεία</a:t>
            </a:r>
          </a:p>
          <a:p>
            <a:pPr algn="ctr"/>
            <a:r>
              <a:rPr lang="el-GR" sz="2000" dirty="0" smtClean="0"/>
              <a:t>Υπ. Καθ.: Κουτσολέλος Α.</a:t>
            </a:r>
          </a:p>
          <a:p>
            <a:pPr algn="ctr"/>
            <a:r>
              <a:rPr lang="el-GR" sz="2000" dirty="0" smtClean="0"/>
              <a:t>11/05/2020</a:t>
            </a:r>
            <a:endParaRPr lang="el-GR" sz="20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156176" y="404664"/>
            <a:ext cx="265638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Πανεπιστήμιο Κρήτης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000" dirty="0" smtClean="0">
                <a:solidFill>
                  <a:schemeClr val="tx1">
                    <a:tint val="75000"/>
                  </a:schemeClr>
                </a:solidFill>
              </a:rPr>
              <a:t>Τμήμα Χημείας</a:t>
            </a:r>
            <a:endParaRPr kumimoji="0" lang="el-GR" sz="20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1403648" y="1700808"/>
          <a:ext cx="1009650" cy="996950"/>
        </p:xfrm>
        <a:graphic>
          <a:graphicData uri="http://schemas.openxmlformats.org/presentationml/2006/ole">
            <p:oleObj spid="_x0000_s30723" name="CS ChemDraw Drawing" r:id="rId5" imgW="1009877" imgH="997733" progId="">
              <p:embed/>
            </p:oleObj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6730702" y="1700808"/>
          <a:ext cx="1009650" cy="1004887"/>
        </p:xfrm>
        <a:graphic>
          <a:graphicData uri="http://schemas.openxmlformats.org/presentationml/2006/ole">
            <p:oleObj spid="_x0000_s30724" name="CS ChemDraw Drawing" r:id="rId6" imgW="1009877" imgH="1005651" progId="">
              <p:embed/>
            </p:oleObj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1477293" y="4634135"/>
          <a:ext cx="1006475" cy="1027113"/>
        </p:xfrm>
        <a:graphic>
          <a:graphicData uri="http://schemas.openxmlformats.org/presentationml/2006/ole">
            <p:oleObj spid="_x0000_s30725" name="CS ChemDraw Drawing" r:id="rId7" imgW="1007229" imgH="1026768" progId="">
              <p:embed/>
            </p:oleObj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6730702" y="4736306"/>
          <a:ext cx="1009650" cy="996950"/>
        </p:xfrm>
        <a:graphic>
          <a:graphicData uri="http://schemas.openxmlformats.org/presentationml/2006/ole">
            <p:oleObj spid="_x0000_s30726" name="CS ChemDraw Drawing" r:id="rId8" imgW="1009877" imgH="99660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Μέθοδοι Σχηματισμού του Συμπλόκου</a:t>
            </a:r>
            <a:endParaRPr lang="el-GR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06916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l-GR" sz="1800" dirty="0" smtClean="0"/>
          </a:p>
          <a:p>
            <a:pPr algn="just">
              <a:buNone/>
            </a:pPr>
            <a:endParaRPr lang="el-GR" sz="1800" dirty="0" smtClean="0"/>
          </a:p>
          <a:p>
            <a:pPr algn="just">
              <a:buNone/>
            </a:pPr>
            <a:endParaRPr lang="el-GR" sz="1800" dirty="0" smtClean="0"/>
          </a:p>
          <a:p>
            <a:pPr algn="just">
              <a:buNone/>
            </a:pPr>
            <a:endParaRPr lang="el-GR" sz="1800" dirty="0" smtClean="0"/>
          </a:p>
          <a:p>
            <a:pPr algn="just">
              <a:buNone/>
            </a:pPr>
            <a:endParaRPr lang="el-GR" sz="1800" dirty="0" smtClean="0"/>
          </a:p>
          <a:p>
            <a:pPr algn="just">
              <a:buNone/>
            </a:pPr>
            <a:endParaRPr lang="el-GR" sz="1800" dirty="0" smtClean="0"/>
          </a:p>
          <a:p>
            <a:pPr algn="just">
              <a:buNone/>
            </a:pPr>
            <a:endParaRPr lang="el-GR" sz="1800" dirty="0" smtClean="0"/>
          </a:p>
          <a:p>
            <a:pPr algn="just">
              <a:buNone/>
            </a:pPr>
            <a:endParaRPr lang="el-GR" sz="1800" dirty="0" smtClean="0"/>
          </a:p>
          <a:p>
            <a:pPr algn="just">
              <a:buNone/>
            </a:pPr>
            <a:endParaRPr lang="el-GR" sz="1800" dirty="0" smtClean="0"/>
          </a:p>
          <a:p>
            <a:pPr algn="just">
              <a:buNone/>
            </a:pPr>
            <a:r>
              <a:rPr lang="el-GR" sz="1800" u="sng" dirty="0" smtClean="0"/>
              <a:t>Άλλες μέθοδοι:</a:t>
            </a:r>
          </a:p>
          <a:p>
            <a:pPr algn="just">
              <a:buNone/>
            </a:pPr>
            <a:r>
              <a:rPr lang="el-GR" sz="1800" dirty="0" smtClean="0"/>
              <a:t>Συγκαταβύθιση με βάση τη διαλυτότητα φάσης</a:t>
            </a:r>
          </a:p>
          <a:p>
            <a:pPr algn="just">
              <a:buNone/>
            </a:pPr>
            <a:r>
              <a:rPr lang="el-GR" sz="1800" dirty="0" smtClean="0"/>
              <a:t>Θέρμανση σε σφραγισμένο περιέκτη</a:t>
            </a:r>
          </a:p>
          <a:p>
            <a:pPr algn="just">
              <a:buNone/>
            </a:pPr>
            <a:r>
              <a:rPr lang="el-GR" sz="1800" dirty="0" smtClean="0"/>
              <a:t>Ξήρανση με ψεκασμό</a:t>
            </a:r>
          </a:p>
          <a:p>
            <a:pPr algn="just">
              <a:buNone/>
            </a:pPr>
            <a:endParaRPr lang="el-GR" sz="1800" dirty="0" smtClean="0"/>
          </a:p>
          <a:p>
            <a:pPr algn="just">
              <a:buNone/>
            </a:pPr>
            <a:endParaRPr lang="el-GR" sz="1800" dirty="0" smtClean="0"/>
          </a:p>
          <a:p>
            <a:pPr algn="just">
              <a:buNone/>
            </a:pPr>
            <a:endParaRPr lang="el-GR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404664" y="6488668"/>
            <a:ext cx="655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GB" sz="900" dirty="0" err="1" smtClean="0"/>
              <a:t>Cheirsilp</a:t>
            </a:r>
            <a:r>
              <a:rPr lang="en-GB" sz="900" dirty="0" smtClean="0"/>
              <a:t> B., </a:t>
            </a:r>
            <a:r>
              <a:rPr lang="en-GB" sz="900" dirty="0" err="1" smtClean="0"/>
              <a:t>Rakmai</a:t>
            </a:r>
            <a:r>
              <a:rPr lang="en-GB" sz="900" dirty="0" smtClean="0"/>
              <a:t> J., </a:t>
            </a:r>
            <a:r>
              <a:rPr lang="en-US" sz="900" dirty="0" smtClean="0"/>
              <a:t>Inclusion Complex Formation of </a:t>
            </a:r>
            <a:r>
              <a:rPr lang="en-US" sz="900" dirty="0" err="1" smtClean="0"/>
              <a:t>Cyclodextrin</a:t>
            </a:r>
            <a:r>
              <a:rPr lang="en-US" sz="900" dirty="0" smtClean="0"/>
              <a:t> with its Guest and their Applications. </a:t>
            </a:r>
            <a:r>
              <a:rPr lang="en-GB" sz="900" i="1" dirty="0" err="1" smtClean="0"/>
              <a:t>Biol</a:t>
            </a:r>
            <a:r>
              <a:rPr lang="en-GB" sz="900" i="1" dirty="0" smtClean="0"/>
              <a:t> Eng Med</a:t>
            </a:r>
            <a:r>
              <a:rPr lang="en-GB" sz="900" dirty="0" smtClean="0"/>
              <a:t>, </a:t>
            </a:r>
            <a:r>
              <a:rPr lang="en-GB" sz="900" b="1" dirty="0" smtClean="0"/>
              <a:t>2016</a:t>
            </a:r>
            <a:r>
              <a:rPr lang="en-GB" sz="900" dirty="0" smtClean="0"/>
              <a:t>, </a:t>
            </a:r>
            <a:r>
              <a:rPr lang="en-GB" sz="900" i="1" dirty="0" smtClean="0"/>
              <a:t>2 (1)</a:t>
            </a:r>
            <a:r>
              <a:rPr lang="en-GB" sz="900" dirty="0" smtClean="0"/>
              <a:t>, 1-6.</a:t>
            </a:r>
            <a:endParaRPr lang="el-GR" sz="900" i="1" dirty="0" smtClean="0"/>
          </a:p>
          <a:p>
            <a:pPr algn="just"/>
            <a:endParaRPr lang="el-GR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556793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u="sng" dirty="0" smtClean="0"/>
              <a:t>Λυοφιλοποίηση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el-GR" dirty="0" smtClean="0"/>
              <a:t>Διάλυση του </a:t>
            </a:r>
            <a:r>
              <a:rPr lang="en-US" dirty="0" smtClean="0"/>
              <a:t>guest </a:t>
            </a:r>
            <a:r>
              <a:rPr lang="el-GR" dirty="0" smtClean="0"/>
              <a:t>και της </a:t>
            </a:r>
            <a:r>
              <a:rPr lang="en-US" dirty="0" smtClean="0"/>
              <a:t>CD</a:t>
            </a:r>
            <a:r>
              <a:rPr lang="el-GR" dirty="0" smtClean="0"/>
              <a:t> σε Η</a:t>
            </a:r>
            <a:r>
              <a:rPr lang="el-GR" baseline="-25000" dirty="0" smtClean="0"/>
              <a:t>2</a:t>
            </a:r>
            <a:r>
              <a:rPr lang="el-GR" dirty="0" smtClean="0"/>
              <a:t>Ο υπό ανάδευση</a:t>
            </a:r>
            <a:r>
              <a:rPr lang="en-US" dirty="0" smtClean="0"/>
              <a:t>.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Λυοφιλοποίηση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του διαλύματος (αφαίρεση της υγρασίας).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el-GR" dirty="0" smtClean="0"/>
              <a:t>Έκπλυση του στερεού που προκύπτει με οργανικό διαλύτη και ξήρανση υπό κενό.</a:t>
            </a:r>
          </a:p>
          <a:p>
            <a:pPr marL="400050" indent="-400050" algn="just"/>
            <a:endParaRPr lang="el-GR" dirty="0" smtClean="0"/>
          </a:p>
          <a:p>
            <a:pPr marL="400050" indent="-400050" algn="just">
              <a:buFont typeface="Wingdings" pitchFamily="2" charset="2"/>
              <a:buChar char="ü"/>
            </a:pPr>
            <a:r>
              <a:rPr lang="el-GR" dirty="0" smtClean="0"/>
              <a:t>Υψηλές αποδόσεις</a:t>
            </a:r>
          </a:p>
          <a:p>
            <a:pPr marL="400050" indent="-400050" algn="just">
              <a:buFont typeface="Wingdings 2" pitchFamily="18" charset="2"/>
              <a:buChar char="P"/>
            </a:pPr>
            <a:r>
              <a:rPr lang="el-GR" dirty="0" smtClean="0"/>
              <a:t>Κατάλληλη για εφαρμογή σε μεγάλη κλίμακα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5724128" y="3140968"/>
            <a:ext cx="3024336" cy="267765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Γενικά για τη λυοφιλοποίηση:</a:t>
            </a:r>
            <a:endParaRPr lang="en-US" sz="1400" dirty="0" smtClean="0"/>
          </a:p>
          <a:p>
            <a:pPr algn="just"/>
            <a:endParaRPr lang="en-US" sz="1400" dirty="0" smtClean="0"/>
          </a:p>
          <a:p>
            <a:pPr algn="ctr"/>
            <a:r>
              <a:rPr lang="el-GR" sz="1400" dirty="0" smtClean="0"/>
              <a:t>Κατάψυξη σε θερμοκρασία κάτω από το σημείο τήξεως</a:t>
            </a:r>
          </a:p>
          <a:p>
            <a:pPr algn="ctr"/>
            <a:endParaRPr lang="el-GR" sz="1400" dirty="0" smtClean="0"/>
          </a:p>
          <a:p>
            <a:pPr algn="ctr"/>
            <a:endParaRPr lang="el-GR" sz="1400" dirty="0" smtClean="0"/>
          </a:p>
          <a:p>
            <a:pPr algn="ctr"/>
            <a:r>
              <a:rPr lang="el-GR" sz="1400" dirty="0" smtClean="0"/>
              <a:t>Ξήρανση μέσω εξάχνωσης του Η</a:t>
            </a:r>
            <a:r>
              <a:rPr lang="el-GR" sz="1400" baseline="-25000" dirty="0" smtClean="0"/>
              <a:t>2</a:t>
            </a:r>
            <a:r>
              <a:rPr lang="el-GR" sz="1400" dirty="0" smtClean="0"/>
              <a:t>Ο σε χαμηλή πίεση</a:t>
            </a:r>
          </a:p>
          <a:p>
            <a:pPr algn="ctr"/>
            <a:endParaRPr lang="el-GR" sz="1400" dirty="0" smtClean="0"/>
          </a:p>
          <a:p>
            <a:pPr algn="ctr"/>
            <a:endParaRPr lang="el-GR" sz="1400" dirty="0" smtClean="0"/>
          </a:p>
          <a:p>
            <a:pPr algn="ctr"/>
            <a:r>
              <a:rPr lang="el-GR" sz="1400" dirty="0" smtClean="0"/>
              <a:t>Αποθήκευση υπό αδρανείς συνθήκες για διατήρηση των ιδιοτήτων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308304" y="4077072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308304" y="4941168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68144" y="5877272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900" dirty="0" err="1" smtClean="0"/>
              <a:t>Ratti</a:t>
            </a:r>
            <a:r>
              <a:rPr lang="en-US" sz="900" dirty="0" smtClean="0"/>
              <a:t> C., Advances in Food Dehydration; CRC Press, 2009.</a:t>
            </a:r>
            <a:endParaRPr lang="en-GB" sz="900" dirty="0" smtClean="0"/>
          </a:p>
          <a:p>
            <a:pPr algn="just"/>
            <a:endParaRPr lang="el-G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Παράγωγα των </a:t>
            </a:r>
            <a:r>
              <a:rPr lang="en-US" dirty="0" smtClean="0"/>
              <a:t>CDs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06916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l-GR" sz="1800" dirty="0" smtClean="0"/>
          </a:p>
          <a:p>
            <a:pPr algn="just">
              <a:buNone/>
            </a:pPr>
            <a:endParaRPr lang="el-GR" sz="1800" dirty="0" smtClean="0"/>
          </a:p>
          <a:p>
            <a:pPr algn="just">
              <a:buNone/>
            </a:pPr>
            <a:endParaRPr lang="el-GR" sz="1800" dirty="0" smtClean="0"/>
          </a:p>
          <a:p>
            <a:pPr algn="just">
              <a:buNone/>
            </a:pPr>
            <a:endParaRPr lang="el-GR" sz="1800" dirty="0" smtClean="0"/>
          </a:p>
          <a:p>
            <a:pPr algn="just">
              <a:buNone/>
            </a:pPr>
            <a:endParaRPr lang="el-GR" sz="1800" dirty="0" smtClean="0"/>
          </a:p>
          <a:p>
            <a:pPr algn="just">
              <a:buNone/>
            </a:pPr>
            <a:endParaRPr lang="el-GR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6488668"/>
            <a:ext cx="8640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GB" sz="900" dirty="0" err="1" smtClean="0"/>
              <a:t>Řezanka</a:t>
            </a:r>
            <a:r>
              <a:rPr lang="en-US" sz="900" dirty="0" smtClean="0"/>
              <a:t> M., </a:t>
            </a:r>
            <a:r>
              <a:rPr lang="en-GB" sz="900" dirty="0" smtClean="0"/>
              <a:t>Synthesis of </a:t>
            </a:r>
            <a:r>
              <a:rPr lang="en-GB" sz="900" dirty="0" err="1" smtClean="0"/>
              <a:t>Cyclodextrin</a:t>
            </a:r>
            <a:r>
              <a:rPr lang="en-GB" sz="900" dirty="0" smtClean="0"/>
              <a:t> Derivatives</a:t>
            </a:r>
            <a:r>
              <a:rPr lang="en-US" sz="900" dirty="0" smtClean="0"/>
              <a:t>. In </a:t>
            </a:r>
            <a:r>
              <a:rPr lang="en-US" sz="900" i="1" dirty="0" err="1" smtClean="0"/>
              <a:t>Cyclodextrin</a:t>
            </a:r>
            <a:r>
              <a:rPr lang="en-US" sz="900" i="1" dirty="0" smtClean="0"/>
              <a:t> Fundamentals, Reactivity and Analysis</a:t>
            </a:r>
            <a:r>
              <a:rPr lang="en-US" sz="900" dirty="0" smtClean="0"/>
              <a:t>, </a:t>
            </a:r>
            <a:r>
              <a:rPr lang="en-US" sz="900" dirty="0" err="1" smtClean="0"/>
              <a:t>Eds</a:t>
            </a:r>
            <a:r>
              <a:rPr lang="en-US" sz="900" dirty="0" smtClean="0"/>
              <a:t>; </a:t>
            </a:r>
            <a:r>
              <a:rPr lang="en-GB" sz="900" dirty="0" err="1" smtClean="0"/>
              <a:t>Fourmentin</a:t>
            </a:r>
            <a:r>
              <a:rPr lang="en-GB" sz="900" dirty="0" smtClean="0"/>
              <a:t> S., </a:t>
            </a:r>
            <a:r>
              <a:rPr lang="en-GB" sz="900" dirty="0" err="1" smtClean="0"/>
              <a:t>Crini</a:t>
            </a:r>
            <a:r>
              <a:rPr lang="en-GB" sz="900" dirty="0" smtClean="0"/>
              <a:t> G., </a:t>
            </a:r>
            <a:r>
              <a:rPr lang="en-GB" sz="900" dirty="0" err="1" smtClean="0"/>
              <a:t>Lichtfouse</a:t>
            </a:r>
            <a:r>
              <a:rPr lang="en-GB" sz="900" dirty="0" smtClean="0"/>
              <a:t> E.</a:t>
            </a:r>
            <a:r>
              <a:rPr lang="el-GR" sz="900" dirty="0" smtClean="0"/>
              <a:t>,</a:t>
            </a:r>
            <a:r>
              <a:rPr lang="en-GB" sz="900" dirty="0" smtClean="0"/>
              <a:t> Springer</a:t>
            </a:r>
            <a:r>
              <a:rPr lang="el-GR" sz="900" dirty="0" smtClean="0"/>
              <a:t>:</a:t>
            </a:r>
            <a:r>
              <a:rPr lang="en-GB" sz="900" dirty="0" smtClean="0"/>
              <a:t> Cham, 2018; pp 57-103.</a:t>
            </a:r>
            <a:endParaRPr lang="el-GR" sz="900" dirty="0" smtClean="0"/>
          </a:p>
        </p:txBody>
      </p:sp>
      <p:pic>
        <p:nvPicPr>
          <p:cNvPr id="5" name="Picture 4" descr="Στιγμιότυπο οθόνης (2).png"/>
          <p:cNvPicPr>
            <a:picLocks noChangeAspect="1"/>
          </p:cNvPicPr>
          <p:nvPr/>
        </p:nvPicPr>
        <p:blipFill>
          <a:blip r:embed="rId3" cstate="print"/>
          <a:srcRect l="33463" t="27589" r="31888" b="14983"/>
          <a:stretch>
            <a:fillRect/>
          </a:stretch>
        </p:blipFill>
        <p:spPr>
          <a:xfrm>
            <a:off x="3779912" y="1484784"/>
            <a:ext cx="4968552" cy="46297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1988840"/>
            <a:ext cx="34563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l-GR" dirty="0" smtClean="0"/>
              <a:t>Ηλεκτρονιόφιλη προσβολή στις</a:t>
            </a:r>
          </a:p>
          <a:p>
            <a:pPr algn="just">
              <a:buNone/>
            </a:pPr>
            <a:r>
              <a:rPr lang="el-GR" dirty="0" smtClean="0"/>
              <a:t>ομάδες -ΟΗ.</a:t>
            </a:r>
          </a:p>
          <a:p>
            <a:pPr algn="just">
              <a:buNone/>
            </a:pPr>
            <a:endParaRPr lang="el-GR" dirty="0" smtClean="0"/>
          </a:p>
          <a:p>
            <a:pPr algn="just">
              <a:buNone/>
            </a:pPr>
            <a:endParaRPr lang="el-GR" dirty="0" smtClean="0"/>
          </a:p>
          <a:p>
            <a:pPr algn="just">
              <a:buNone/>
            </a:pPr>
            <a:r>
              <a:rPr lang="el-GR" dirty="0" smtClean="0"/>
              <a:t>Διαφορετικό αποτέλεσμα ανάλογα</a:t>
            </a:r>
          </a:p>
          <a:p>
            <a:pPr algn="just">
              <a:buNone/>
            </a:pPr>
            <a:r>
              <a:rPr lang="el-GR" dirty="0" smtClean="0"/>
              <a:t>με το είδος της υποκατάστασης.</a:t>
            </a:r>
          </a:p>
          <a:p>
            <a:pPr algn="just">
              <a:buNone/>
            </a:pPr>
            <a:endParaRPr lang="el-GR" dirty="0" smtClean="0"/>
          </a:p>
          <a:p>
            <a:endParaRPr lang="el-GR" dirty="0" smtClean="0"/>
          </a:p>
          <a:p>
            <a:pPr algn="just">
              <a:buNone/>
            </a:pPr>
            <a:r>
              <a:rPr lang="el-GR" dirty="0" smtClean="0"/>
              <a:t>Η τροποποίηση γίνεται για λόγους</a:t>
            </a:r>
          </a:p>
          <a:p>
            <a:pPr algn="just">
              <a:buNone/>
            </a:pPr>
            <a:r>
              <a:rPr lang="el-GR" dirty="0" smtClean="0"/>
              <a:t>επέκτασης των ιδιοτήτων (π.χ. σχηματισμός μικκυλίων) ή βελτίωσης των ήδη υπάρχουσων  (π.χ. διαλυτότητα).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</a:t>
            </a:r>
            <a:r>
              <a:rPr lang="en-US" dirty="0" smtClean="0"/>
              <a:t>CDs</a:t>
            </a:r>
            <a:r>
              <a:rPr lang="el-GR" dirty="0" smtClean="0"/>
              <a:t> Έχουν Αξιοποιηθεί…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6488668"/>
            <a:ext cx="543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900" dirty="0" smtClean="0"/>
              <a:t>Del Valle M. E. M., </a:t>
            </a:r>
            <a:r>
              <a:rPr lang="en-US" sz="900" dirty="0" err="1" smtClean="0"/>
              <a:t>Cyclodextrins</a:t>
            </a:r>
            <a:r>
              <a:rPr lang="en-US" sz="900" dirty="0" smtClean="0"/>
              <a:t> and their Uses: a Review. </a:t>
            </a:r>
            <a:r>
              <a:rPr lang="en-US" sz="900" i="1" dirty="0" smtClean="0"/>
              <a:t>Process Biochemistry, </a:t>
            </a:r>
            <a:r>
              <a:rPr lang="en-US" sz="900" b="1" dirty="0" smtClean="0"/>
              <a:t>2004</a:t>
            </a:r>
            <a:r>
              <a:rPr lang="en-US" sz="900" dirty="0" smtClean="0"/>
              <a:t>, </a:t>
            </a:r>
            <a:r>
              <a:rPr lang="en-US" sz="900" i="1" dirty="0" smtClean="0"/>
              <a:t>39</a:t>
            </a:r>
            <a:r>
              <a:rPr lang="en-US" sz="900" dirty="0" smtClean="0"/>
              <a:t>, 1033–1046.</a:t>
            </a:r>
            <a:endParaRPr lang="el-GR" sz="900" dirty="0" smtClean="0"/>
          </a:p>
          <a:p>
            <a:pPr algn="just"/>
            <a:endParaRPr lang="el-GR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1628800"/>
            <a:ext cx="2664296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… στα καλλυντικά και είδη προσωπικής υγιεινής</a:t>
            </a:r>
          </a:p>
          <a:p>
            <a:pPr algn="ctr"/>
            <a:r>
              <a:rPr lang="el-GR" dirty="0" smtClean="0"/>
              <a:t>(π.χ. έλεγχος οσμής, μετατροπή φάσεων)</a:t>
            </a:r>
            <a:endParaRPr lang="el-GR" dirty="0"/>
          </a:p>
        </p:txBody>
      </p:sp>
      <p:sp>
        <p:nvSpPr>
          <p:cNvPr id="15" name="TextBox 14"/>
          <p:cNvSpPr txBox="1"/>
          <p:nvPr/>
        </p:nvSpPr>
        <p:spPr>
          <a:xfrm>
            <a:off x="5292080" y="1628800"/>
            <a:ext cx="3024336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… στη βιομηχανία τροφίμων (π.χ. σταθεροποίηση προσθέτων, απομάκρυνση χοληστερόλης)</a:t>
            </a:r>
            <a:endParaRPr lang="el-GR" dirty="0"/>
          </a:p>
        </p:txBody>
      </p:sp>
      <p:sp>
        <p:nvSpPr>
          <p:cNvPr id="22" name="TextBox 21"/>
          <p:cNvSpPr txBox="1"/>
          <p:nvPr/>
        </p:nvSpPr>
        <p:spPr>
          <a:xfrm>
            <a:off x="5292080" y="5036983"/>
            <a:ext cx="3024336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… στη φαρμακοβιομηχανία (π.χ. υψηλότερη βιοδιαθεσιμότητα, αντοχή σε φυσικοχημικές μεταβολές)</a:t>
            </a:r>
            <a:endParaRPr lang="el-GR" dirty="0"/>
          </a:p>
        </p:txBody>
      </p:sp>
      <p:sp>
        <p:nvSpPr>
          <p:cNvPr id="31" name="Rectangle 30"/>
          <p:cNvSpPr/>
          <p:nvPr/>
        </p:nvSpPr>
        <p:spPr>
          <a:xfrm>
            <a:off x="8460432" y="4005064"/>
            <a:ext cx="216024" cy="144016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TextBox 32"/>
          <p:cNvSpPr txBox="1"/>
          <p:nvPr/>
        </p:nvSpPr>
        <p:spPr>
          <a:xfrm>
            <a:off x="539552" y="5036983"/>
            <a:ext cx="3312368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… σε γεωργικές και χημικές βιομηχανίες (π.χ. βελτιωμένη ανάπτυξη φυτών, διαχωρισμός ουσιών)</a:t>
            </a:r>
            <a:endParaRPr lang="el-GR" dirty="0"/>
          </a:p>
        </p:txBody>
      </p:sp>
      <p:sp>
        <p:nvSpPr>
          <p:cNvPr id="34" name="TextBox 33"/>
          <p:cNvSpPr txBox="1"/>
          <p:nvPr/>
        </p:nvSpPr>
        <p:spPr>
          <a:xfrm>
            <a:off x="3131840" y="3308791"/>
            <a:ext cx="2664296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… στα συγκολλητικά κι επικαλυπτικά πολυμερή</a:t>
            </a:r>
          </a:p>
          <a:p>
            <a:pPr algn="ctr"/>
            <a:r>
              <a:rPr lang="el-GR" dirty="0" smtClean="0"/>
              <a:t>(π.χ. έλεγχος ιξώδους στα χρώματα)</a:t>
            </a:r>
            <a:endParaRPr lang="el-GR" dirty="0"/>
          </a:p>
        </p:txBody>
      </p:sp>
      <p:pic>
        <p:nvPicPr>
          <p:cNvPr id="9218" name="Picture 2" descr="Orchids &amp; Peonies Perfume Q&amp;A Blog Po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068960"/>
            <a:ext cx="2041869" cy="864096"/>
          </a:xfrm>
          <a:prstGeom prst="rect">
            <a:avLst/>
          </a:prstGeom>
          <a:noFill/>
        </p:spPr>
      </p:pic>
      <p:sp>
        <p:nvSpPr>
          <p:cNvPr id="9220" name="AutoShape 4" descr="Challenges for future Common Agricultural Polic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222" name="AutoShape 6" descr="Challenges for future Common Agricultural Polic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224" name="AutoShape 8" descr="Challenges for future Common Agricultural Polic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226" name="AutoShape 10" descr="Challenges for future Common Agricultural Polic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228" name="AutoShape 12" descr="Challenges for future Common Agricultural Polic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230" name="AutoShape 14" descr="Japan International Award for Young Agricultural Researchers 2020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232" name="AutoShape 16" descr="Japan International Award for Young Agricultural Researchers 2020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234" name="AutoShape 18" descr="Japan International Award for Young Agricultural Researchers 2020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9236" name="Picture 20" descr="Challenges for future Common Agricultural Policy"/>
          <p:cNvPicPr>
            <a:picLocks noChangeAspect="1" noChangeArrowheads="1"/>
          </p:cNvPicPr>
          <p:nvPr/>
        </p:nvPicPr>
        <p:blipFill>
          <a:blip r:embed="rId4" cstate="print"/>
          <a:srcRect r="3448"/>
          <a:stretch>
            <a:fillRect/>
          </a:stretch>
        </p:blipFill>
        <p:spPr bwMode="auto">
          <a:xfrm>
            <a:off x="899592" y="4077072"/>
            <a:ext cx="2016224" cy="756084"/>
          </a:xfrm>
          <a:prstGeom prst="rect">
            <a:avLst/>
          </a:prstGeom>
          <a:noFill/>
        </p:spPr>
      </p:pic>
      <p:pic>
        <p:nvPicPr>
          <p:cNvPr id="9240" name="Picture 24" descr="Coloring and Dyes in Children's Foo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068960"/>
            <a:ext cx="2016224" cy="849512"/>
          </a:xfrm>
          <a:prstGeom prst="rect">
            <a:avLst/>
          </a:prstGeom>
          <a:noFill/>
        </p:spPr>
      </p:pic>
      <p:pic>
        <p:nvPicPr>
          <p:cNvPr id="9242" name="Picture 26" descr="Pharmaceuticals - OEC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077072"/>
            <a:ext cx="2016224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Ανίχνευση Ντοπαμίνης στον Ορό του Αίματος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53336"/>
            <a:ext cx="92170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GB" sz="900" dirty="0" err="1" smtClean="0"/>
              <a:t>Balu</a:t>
            </a:r>
            <a:r>
              <a:rPr lang="en-GB" sz="900" dirty="0" smtClean="0"/>
              <a:t> S. et al, Tin Disulfide </a:t>
            </a:r>
            <a:r>
              <a:rPr lang="en-GB" sz="900" dirty="0" err="1" smtClean="0"/>
              <a:t>Nanorod-graphene</a:t>
            </a:r>
            <a:r>
              <a:rPr lang="en-GB" sz="900" dirty="0" smtClean="0"/>
              <a:t>-</a:t>
            </a:r>
            <a:r>
              <a:rPr lang="el-GR" sz="900" dirty="0" smtClean="0"/>
              <a:t>β-</a:t>
            </a:r>
            <a:r>
              <a:rPr lang="en-GB" sz="900" dirty="0" err="1" smtClean="0"/>
              <a:t>cyclodextrin</a:t>
            </a:r>
            <a:r>
              <a:rPr lang="en-GB" sz="900" dirty="0" smtClean="0"/>
              <a:t> </a:t>
            </a:r>
            <a:r>
              <a:rPr lang="en-GB" sz="900" dirty="0" err="1" smtClean="0"/>
              <a:t>Nanocomposites</a:t>
            </a:r>
            <a:r>
              <a:rPr lang="en-GB" sz="900" dirty="0" smtClean="0"/>
              <a:t> for Sensing D</a:t>
            </a:r>
            <a:r>
              <a:rPr lang="en-US" sz="900" dirty="0" err="1" smtClean="0"/>
              <a:t>opamine</a:t>
            </a:r>
            <a:r>
              <a:rPr lang="en-US" sz="900" dirty="0" smtClean="0"/>
              <a:t> in Rat Brains and Human Blood Serum. </a:t>
            </a:r>
            <a:r>
              <a:rPr lang="en-US" sz="900" i="1" dirty="0" smtClean="0"/>
              <a:t>Materials Science &amp; Engineering C</a:t>
            </a:r>
            <a:r>
              <a:rPr lang="en-US" sz="900" dirty="0" smtClean="0"/>
              <a:t>, </a:t>
            </a:r>
            <a:r>
              <a:rPr lang="en-US" sz="900" b="1" dirty="0" smtClean="0"/>
              <a:t>2020</a:t>
            </a:r>
            <a:r>
              <a:rPr lang="en-US" sz="900" dirty="0" smtClean="0"/>
              <a:t>, </a:t>
            </a:r>
            <a:r>
              <a:rPr lang="en-US" sz="900" i="1" dirty="0" smtClean="0"/>
              <a:t>108</a:t>
            </a:r>
            <a:r>
              <a:rPr lang="en-US" sz="900" dirty="0" smtClean="0"/>
              <a:t>,  110367.</a:t>
            </a:r>
            <a:endParaRPr lang="el-GR" sz="900" i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4608512" cy="396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20072" y="1556792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Μέλη συστήματος ανίχνευσης:</a:t>
            </a:r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Ηλεκτρόδιο </a:t>
            </a:r>
            <a:r>
              <a:rPr lang="en-US" dirty="0" smtClean="0"/>
              <a:t>Glassy Carbon (GCE)</a:t>
            </a:r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Γραφένιο τροποποιημένο με β-</a:t>
            </a:r>
            <a:r>
              <a:rPr lang="en-US" dirty="0" smtClean="0"/>
              <a:t>CD</a:t>
            </a:r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Νανοράβδοι </a:t>
            </a:r>
            <a:r>
              <a:rPr lang="en-US" dirty="0" smtClean="0"/>
              <a:t>SnS</a:t>
            </a:r>
            <a:r>
              <a:rPr lang="en-US" baseline="-25000" dirty="0" smtClean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155679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Ντοπαμίνη: νευροδιαβιβαστής στο ΚΝΣ</a:t>
            </a:r>
            <a:endParaRPr lang="en-US" baseline="-25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220072" y="2780928"/>
            <a:ext cx="3672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Ο συνδυασμός έγινε διότι:</a:t>
            </a:r>
          </a:p>
          <a:p>
            <a:pPr marL="400050" indent="-400050" algn="just"/>
            <a:r>
              <a:rPr lang="el-GR" dirty="0" smtClean="0"/>
              <a:t>α) Το μη-τροποποιημένο </a:t>
            </a:r>
            <a:r>
              <a:rPr lang="en-US" dirty="0" smtClean="0"/>
              <a:t>GCE</a:t>
            </a:r>
            <a:r>
              <a:rPr lang="el-GR" dirty="0" smtClean="0"/>
              <a:t> δεν είναι ευαίσθητο κι επιλεκτικό</a:t>
            </a:r>
          </a:p>
          <a:p>
            <a:pPr marL="400050" indent="-400050" algn="just"/>
            <a:r>
              <a:rPr lang="el-GR" dirty="0" smtClean="0"/>
              <a:t>β) Το απλό γραφένιο δεν είναι αποτελεσματικό παρουσία ασκορβικού και ουρικού οξέος</a:t>
            </a:r>
          </a:p>
          <a:p>
            <a:pPr marL="400050" indent="-400050" algn="just"/>
            <a:r>
              <a:rPr lang="el-GR" dirty="0" smtClean="0"/>
              <a:t>γ) 	Το γραφένιο σταθεροποιεί το </a:t>
            </a:r>
            <a:r>
              <a:rPr lang="en-US" dirty="0" smtClean="0"/>
              <a:t>SnS</a:t>
            </a:r>
            <a:r>
              <a:rPr lang="en-US" baseline="-25000" dirty="0" smtClean="0"/>
              <a:t>2</a:t>
            </a:r>
            <a:r>
              <a:rPr lang="el-GR" dirty="0" smtClean="0"/>
              <a:t> και βελτιώνει την ηλεκτροχημική του αγωγιμότητα</a:t>
            </a:r>
          </a:p>
          <a:p>
            <a:pPr marL="400050" indent="-400050" algn="just"/>
            <a:r>
              <a:rPr lang="el-GR" dirty="0" smtClean="0"/>
              <a:t>δ) 	</a:t>
            </a:r>
            <a:r>
              <a:rPr lang="el-GR" b="1" dirty="0" smtClean="0"/>
              <a:t>β-</a:t>
            </a:r>
            <a:r>
              <a:rPr lang="en-US" b="1" dirty="0" smtClean="0"/>
              <a:t>CD</a:t>
            </a:r>
            <a:r>
              <a:rPr lang="el-GR" b="1" dirty="0" smtClean="0"/>
              <a:t> </a:t>
            </a:r>
            <a:r>
              <a:rPr lang="el-GR" b="1" dirty="0" smtClean="0">
                <a:latin typeface="Calibri"/>
                <a:cs typeface="Calibri"/>
              </a:rPr>
              <a:t>→ </a:t>
            </a:r>
            <a:r>
              <a:rPr lang="el-GR" b="1" dirty="0" smtClean="0"/>
              <a:t>συγκράτηση του </a:t>
            </a:r>
            <a:r>
              <a:rPr lang="en-US" b="1" dirty="0" smtClean="0"/>
              <a:t>SnS</a:t>
            </a:r>
            <a:r>
              <a:rPr lang="en-US" b="1" baseline="-25000" dirty="0" smtClean="0"/>
              <a:t>2</a:t>
            </a:r>
            <a:r>
              <a:rPr lang="el-GR" b="1" dirty="0" smtClean="0"/>
              <a:t> στο γραφένιο, ενίσχυση της ηλεκτροχημικής δραστηριότητας της </a:t>
            </a:r>
            <a:r>
              <a:rPr lang="en-US" b="1" dirty="0" smtClean="0"/>
              <a:t>DA</a:t>
            </a:r>
            <a:endParaRPr lang="el-GR" b="1" dirty="0" smtClean="0"/>
          </a:p>
          <a:p>
            <a:pPr marL="400050" indent="-400050" algn="just"/>
            <a:endParaRPr lang="el-GR" dirty="0" smtClean="0"/>
          </a:p>
          <a:p>
            <a:pPr marL="400050" indent="-400050" algn="just"/>
            <a:endParaRPr lang="el-GR" dirty="0" smtClean="0"/>
          </a:p>
          <a:p>
            <a:pPr marL="400050" indent="-400050" algn="just"/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Ανίχνευση Ντοπαμίνης στον Ορό του Αίματος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06916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1800" dirty="0" smtClean="0"/>
          </a:p>
          <a:p>
            <a:pPr algn="just">
              <a:buNone/>
            </a:pPr>
            <a:endParaRPr lang="en-US" sz="1800" dirty="0" smtClean="0"/>
          </a:p>
          <a:p>
            <a:pPr algn="just">
              <a:buNone/>
            </a:pPr>
            <a:r>
              <a:rPr lang="el-GR" sz="1800" dirty="0" smtClean="0"/>
              <a:t>Μέθοδος: Διαφορική Παλμική</a:t>
            </a:r>
          </a:p>
          <a:p>
            <a:pPr algn="just">
              <a:buNone/>
            </a:pPr>
            <a:r>
              <a:rPr lang="el-GR" sz="1800" dirty="0" smtClean="0"/>
              <a:t>Βολταμετρία (</a:t>
            </a:r>
            <a:r>
              <a:rPr lang="en-US" sz="1800" dirty="0" smtClean="0"/>
              <a:t>DPV)</a:t>
            </a:r>
            <a:endParaRPr lang="el-GR" sz="1800" dirty="0" smtClean="0"/>
          </a:p>
          <a:p>
            <a:pPr algn="just">
              <a:buNone/>
            </a:pPr>
            <a:endParaRPr lang="en-US" sz="1800" dirty="0" smtClean="0"/>
          </a:p>
          <a:p>
            <a:pPr algn="just">
              <a:buNone/>
            </a:pPr>
            <a:r>
              <a:rPr lang="el-GR" sz="1800" dirty="0" smtClean="0"/>
              <a:t>Εύρος συγκεντρώσεων (</a:t>
            </a:r>
            <a:r>
              <a:rPr lang="en-US" sz="1800" dirty="0" smtClean="0"/>
              <a:t>a-h):</a:t>
            </a:r>
          </a:p>
          <a:p>
            <a:pPr algn="just">
              <a:buNone/>
            </a:pPr>
            <a:r>
              <a:rPr lang="en-US" sz="1800" dirty="0" smtClean="0"/>
              <a:t>0 – 180</a:t>
            </a:r>
            <a:r>
              <a:rPr lang="el-GR" sz="1800" dirty="0" smtClean="0"/>
              <a:t>.</a:t>
            </a:r>
            <a:r>
              <a:rPr lang="en-US" sz="1800" dirty="0" smtClean="0"/>
              <a:t>76 </a:t>
            </a:r>
            <a:r>
              <a:rPr lang="el-GR" sz="1800" dirty="0" smtClean="0"/>
              <a:t>μΜ</a:t>
            </a:r>
          </a:p>
          <a:p>
            <a:pPr algn="just">
              <a:buNone/>
            </a:pPr>
            <a:endParaRPr lang="el-GR" sz="1800" dirty="0" smtClean="0"/>
          </a:p>
          <a:p>
            <a:pPr algn="just">
              <a:buNone/>
            </a:pPr>
            <a:r>
              <a:rPr lang="el-GR" sz="1800" dirty="0" smtClean="0"/>
              <a:t>Όριο ανίχνευσης: </a:t>
            </a:r>
            <a:r>
              <a:rPr lang="en-GB" sz="1800" dirty="0" smtClean="0"/>
              <a:t>4 </a:t>
            </a:r>
            <a:r>
              <a:rPr lang="en-GB" sz="1800" dirty="0" err="1" smtClean="0"/>
              <a:t>nM</a:t>
            </a:r>
            <a:endParaRPr lang="el-GR" sz="1800" dirty="0" smtClean="0"/>
          </a:p>
          <a:p>
            <a:pPr algn="just">
              <a:buNone/>
            </a:pPr>
            <a:endParaRPr lang="el-GR" sz="1800" dirty="0" smtClean="0"/>
          </a:p>
          <a:p>
            <a:pPr algn="just">
              <a:buNone/>
            </a:pPr>
            <a:r>
              <a:rPr lang="el-GR" sz="1800" dirty="0" smtClean="0"/>
              <a:t>Εξωκυτταρικά επίπεδα </a:t>
            </a:r>
            <a:r>
              <a:rPr lang="en-US" sz="1800" dirty="0" smtClean="0"/>
              <a:t>DA </a:t>
            </a:r>
            <a:r>
              <a:rPr lang="el-GR" sz="1800" dirty="0" smtClean="0"/>
              <a:t>στο</a:t>
            </a:r>
          </a:p>
          <a:p>
            <a:pPr algn="just">
              <a:buNone/>
            </a:pPr>
            <a:r>
              <a:rPr lang="el-GR" sz="1800" dirty="0" smtClean="0"/>
              <a:t>ΚΝΣ: 10-30 </a:t>
            </a:r>
            <a:r>
              <a:rPr lang="en-US" sz="1800" dirty="0" err="1" smtClean="0"/>
              <a:t>nM</a:t>
            </a:r>
            <a:endParaRPr lang="el-GR" sz="1800" dirty="0" smtClean="0"/>
          </a:p>
          <a:p>
            <a:pPr algn="just">
              <a:buNone/>
            </a:pPr>
            <a:endParaRPr lang="el-GR" sz="1800" dirty="0" smtClean="0"/>
          </a:p>
          <a:p>
            <a:pPr algn="just">
              <a:buNone/>
            </a:pPr>
            <a:endParaRPr lang="el-GR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53336"/>
            <a:ext cx="92170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GB" sz="900" dirty="0" err="1" smtClean="0"/>
              <a:t>Balu</a:t>
            </a:r>
            <a:r>
              <a:rPr lang="en-GB" sz="900" dirty="0" smtClean="0"/>
              <a:t> S. et al, Tin Disulfide </a:t>
            </a:r>
            <a:r>
              <a:rPr lang="en-GB" sz="900" dirty="0" err="1" smtClean="0"/>
              <a:t>Nanorod-graphene</a:t>
            </a:r>
            <a:r>
              <a:rPr lang="en-GB" sz="900" dirty="0" smtClean="0"/>
              <a:t>-</a:t>
            </a:r>
            <a:r>
              <a:rPr lang="el-GR" sz="900" dirty="0" smtClean="0"/>
              <a:t>β-</a:t>
            </a:r>
            <a:r>
              <a:rPr lang="en-GB" sz="900" dirty="0" err="1" smtClean="0"/>
              <a:t>cyclodextrin</a:t>
            </a:r>
            <a:r>
              <a:rPr lang="en-GB" sz="900" dirty="0" smtClean="0"/>
              <a:t> </a:t>
            </a:r>
            <a:r>
              <a:rPr lang="en-GB" sz="900" dirty="0" err="1" smtClean="0"/>
              <a:t>Nanocomposites</a:t>
            </a:r>
            <a:r>
              <a:rPr lang="en-GB" sz="900" dirty="0" smtClean="0"/>
              <a:t> for Sensing D</a:t>
            </a:r>
            <a:r>
              <a:rPr lang="en-US" sz="900" dirty="0" err="1" smtClean="0"/>
              <a:t>opamine</a:t>
            </a:r>
            <a:r>
              <a:rPr lang="en-US" sz="900" dirty="0" smtClean="0"/>
              <a:t> in Rat Brains and Human Blood Serum. </a:t>
            </a:r>
            <a:r>
              <a:rPr lang="en-US" sz="900" i="1" dirty="0" smtClean="0"/>
              <a:t>Materials Science &amp; Engineering C</a:t>
            </a:r>
            <a:r>
              <a:rPr lang="en-US" sz="900" dirty="0" smtClean="0"/>
              <a:t>, </a:t>
            </a:r>
            <a:r>
              <a:rPr lang="en-US" sz="900" b="1" dirty="0" smtClean="0"/>
              <a:t>2020</a:t>
            </a:r>
            <a:r>
              <a:rPr lang="en-US" sz="900" dirty="0" smtClean="0"/>
              <a:t>, </a:t>
            </a:r>
            <a:r>
              <a:rPr lang="en-US" sz="900" i="1" dirty="0" smtClean="0"/>
              <a:t>108</a:t>
            </a:r>
            <a:r>
              <a:rPr lang="en-US" sz="900" dirty="0" smtClean="0"/>
              <a:t>,  110367.</a:t>
            </a:r>
            <a:endParaRPr lang="el-GR" sz="900" i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48685"/>
          <a:stretch>
            <a:fillRect/>
          </a:stretch>
        </p:blipFill>
        <p:spPr bwMode="auto">
          <a:xfrm>
            <a:off x="3393834" y="2622662"/>
            <a:ext cx="575016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400" dirty="0" smtClean="0"/>
              <a:t>Βελτιστοποίηση των Διαχωριστικών Μεμβρανών στις Μπαταρίες Ιόντων Λιθίου</a:t>
            </a:r>
            <a:endParaRPr lang="el-GR" sz="3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506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1600" u="sng" dirty="0" smtClean="0"/>
              <a:t>Info</a:t>
            </a:r>
            <a:r>
              <a:rPr lang="en-GB" sz="1600" dirty="0" smtClean="0"/>
              <a:t>	</a:t>
            </a:r>
            <a:endParaRPr lang="el-GR" sz="1600" u="sng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716016" cy="4997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1600" u="sng" dirty="0" smtClean="0"/>
              <a:t>Στη συγκεκριμένη έρευνα</a:t>
            </a:r>
          </a:p>
          <a:p>
            <a:pPr algn="just">
              <a:buNone/>
            </a:pPr>
            <a:endParaRPr lang="el-GR" sz="1600" dirty="0" smtClean="0"/>
          </a:p>
          <a:p>
            <a:pPr algn="just">
              <a:buNone/>
            </a:pPr>
            <a:r>
              <a:rPr lang="el-GR" sz="1600" dirty="0" smtClean="0"/>
              <a:t>Πρόβλημα:  η ευρεία χρήση πολυπροπυλενίου </a:t>
            </a:r>
            <a:r>
              <a:rPr lang="en-US" sz="1600" dirty="0" smtClean="0"/>
              <a:t>(PP)</a:t>
            </a:r>
            <a:endParaRPr lang="el-GR" sz="1600" dirty="0" smtClean="0"/>
          </a:p>
          <a:p>
            <a:pPr algn="just">
              <a:buNone/>
            </a:pPr>
            <a:r>
              <a:rPr lang="el-GR" sz="1600" dirty="0" smtClean="0"/>
              <a:t>		  στις μεμβράνες</a:t>
            </a:r>
            <a:r>
              <a:rPr lang="en-US" sz="1600" dirty="0" smtClean="0"/>
              <a:t>.</a:t>
            </a:r>
            <a:r>
              <a:rPr lang="el-GR" sz="1600" dirty="0" smtClean="0"/>
              <a:t> Χαμηλό ποσοστό πόρων 	  και ευαισθησια στη θερμότητα </a:t>
            </a:r>
            <a:r>
              <a:rPr lang="el-GR" sz="1600" dirty="0" smtClean="0">
                <a:latin typeface="Calibri"/>
                <a:cs typeface="Calibri"/>
              </a:rPr>
              <a:t>→ μικρή 	  ενεργειακή πυκνότητα, κίνδυνος 	  εκρήξεων.</a:t>
            </a:r>
            <a:endParaRPr lang="en-US" sz="1600" dirty="0" smtClean="0"/>
          </a:p>
          <a:p>
            <a:pPr algn="just">
              <a:buNone/>
            </a:pPr>
            <a:endParaRPr lang="el-GR" sz="1600" dirty="0" smtClean="0"/>
          </a:p>
          <a:p>
            <a:pPr algn="just">
              <a:buNone/>
            </a:pPr>
            <a:r>
              <a:rPr lang="el-GR" sz="1600" dirty="0" smtClean="0"/>
              <a:t>Επίλυση: επινόηση συστήματος που περιλαμβάνει</a:t>
            </a:r>
          </a:p>
          <a:p>
            <a:pPr algn="just">
              <a:buNone/>
            </a:pPr>
            <a:r>
              <a:rPr lang="el-GR" sz="1600" dirty="0" smtClean="0"/>
              <a:t>	          (α) Νανοσωματίδια </a:t>
            </a:r>
            <a:r>
              <a:rPr lang="en-US" sz="1600" dirty="0" smtClean="0"/>
              <a:t>Al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Calibri"/>
                <a:cs typeface="Calibri"/>
              </a:rPr>
              <a:t>→ </a:t>
            </a:r>
            <a:r>
              <a:rPr lang="el-GR" sz="1600" dirty="0" smtClean="0"/>
              <a:t>πορώδες </a:t>
            </a:r>
            <a:r>
              <a:rPr lang="en-US" sz="1600" dirty="0" smtClean="0"/>
              <a:t>	       </a:t>
            </a:r>
            <a:r>
              <a:rPr lang="el-GR" sz="1600" dirty="0" smtClean="0"/>
              <a:t>κεραμικό υλικό (θερμοσταθερό).</a:t>
            </a:r>
          </a:p>
          <a:p>
            <a:pPr algn="just">
              <a:buNone/>
            </a:pPr>
            <a:r>
              <a:rPr lang="el-GR" sz="1600" dirty="0" smtClean="0"/>
              <a:t>	           (β) </a:t>
            </a:r>
            <a:r>
              <a:rPr lang="en-US" sz="1600" dirty="0" smtClean="0"/>
              <a:t>P</a:t>
            </a:r>
            <a:r>
              <a:rPr lang="en-GB" sz="1600" dirty="0" err="1" smtClean="0"/>
              <a:t>oly</a:t>
            </a:r>
            <a:r>
              <a:rPr lang="en-GB" sz="1600" dirty="0" smtClean="0"/>
              <a:t>(</a:t>
            </a:r>
            <a:r>
              <a:rPr lang="en-GB" sz="1600" dirty="0" err="1" smtClean="0"/>
              <a:t>vinylidene</a:t>
            </a:r>
            <a:r>
              <a:rPr lang="en-GB" sz="1600" dirty="0" smtClean="0"/>
              <a:t> fluoride) (PVDF) </a:t>
            </a:r>
            <a:r>
              <a:rPr lang="en-GB" sz="1600" dirty="0" smtClean="0">
                <a:latin typeface="Calibri"/>
                <a:cs typeface="Calibri"/>
              </a:rPr>
              <a:t>→ </a:t>
            </a:r>
            <a:r>
              <a:rPr lang="el-GR" sz="1600" dirty="0" smtClean="0">
                <a:latin typeface="Calibri"/>
                <a:cs typeface="Calibri"/>
              </a:rPr>
              <a:t>	       σύνδεση των μονάδων </a:t>
            </a:r>
            <a:r>
              <a:rPr lang="en-US" sz="1600" dirty="0" smtClean="0"/>
              <a:t>Al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</a:t>
            </a:r>
            <a:r>
              <a:rPr lang="en-US" sz="1600" baseline="-25000" dirty="0" smtClean="0"/>
              <a:t>3</a:t>
            </a:r>
            <a:r>
              <a:rPr lang="el-GR" sz="1600" dirty="0" smtClean="0">
                <a:latin typeface="Calibri"/>
                <a:cs typeface="Calibri"/>
              </a:rPr>
              <a:t>.</a:t>
            </a:r>
          </a:p>
          <a:p>
            <a:pPr algn="just">
              <a:buNone/>
            </a:pPr>
            <a:r>
              <a:rPr lang="el-GR" sz="1600" dirty="0" smtClean="0">
                <a:latin typeface="Calibri"/>
                <a:cs typeface="Calibri"/>
              </a:rPr>
              <a:t>	           (γ) </a:t>
            </a:r>
            <a:r>
              <a:rPr lang="el-GR" sz="1600" b="1" dirty="0" smtClean="0">
                <a:latin typeface="Calibri"/>
                <a:cs typeface="Calibri"/>
              </a:rPr>
              <a:t>β-</a:t>
            </a:r>
            <a:r>
              <a:rPr lang="en-US" sz="1600" b="1" dirty="0" smtClean="0">
                <a:latin typeface="Calibri"/>
                <a:cs typeface="Calibri"/>
              </a:rPr>
              <a:t>CD</a:t>
            </a:r>
            <a:r>
              <a:rPr lang="el-GR" sz="1600" b="1" dirty="0" smtClean="0">
                <a:latin typeface="Calibri"/>
                <a:cs typeface="Calibri"/>
              </a:rPr>
              <a:t> → εγκόλπωση του ηλεκτρολύτη 	      στο εσωτερικό (δημιουργία «καναλιών 	      υψηλής ταχύτητας» για διέλευση 	      ιόντων).</a:t>
            </a:r>
            <a:endParaRPr lang="el-GR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6233537"/>
            <a:ext cx="41764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l-GR" sz="900" dirty="0" smtClean="0"/>
              <a:t>	</a:t>
            </a:r>
            <a:r>
              <a:rPr lang="en-US" sz="900" dirty="0" smtClean="0"/>
              <a:t>Xia Y. et al, β-</a:t>
            </a:r>
            <a:r>
              <a:rPr lang="en-US" sz="900" dirty="0" err="1" smtClean="0"/>
              <a:t>Cyclodextrin</a:t>
            </a:r>
            <a:r>
              <a:rPr lang="en-US" sz="900" dirty="0" smtClean="0"/>
              <a:t>-modified Porous Ceramic Membrane with Enhanced Ionic Conductivity and Thermal Stability for Lithium-ion Batteries. </a:t>
            </a:r>
            <a:r>
              <a:rPr lang="en-US" sz="900" i="1" dirty="0" smtClean="0"/>
              <a:t>Ionics</a:t>
            </a:r>
            <a:r>
              <a:rPr lang="en-US" sz="900" dirty="0" smtClean="0"/>
              <a:t>, </a:t>
            </a:r>
            <a:r>
              <a:rPr lang="en-US" sz="900" b="1" dirty="0" smtClean="0"/>
              <a:t>2019</a:t>
            </a:r>
            <a:r>
              <a:rPr lang="en-US" sz="900" dirty="0" smtClean="0"/>
              <a:t>, </a:t>
            </a:r>
            <a:r>
              <a:rPr lang="en-US" sz="900" i="1" dirty="0" smtClean="0"/>
              <a:t>26</a:t>
            </a:r>
            <a:r>
              <a:rPr lang="en-US" sz="900" dirty="0" smtClean="0"/>
              <a:t>, 173-182.</a:t>
            </a:r>
            <a:endParaRPr lang="en-GB" sz="900" i="1" dirty="0" smtClean="0"/>
          </a:p>
        </p:txBody>
      </p:sp>
      <p:pic>
        <p:nvPicPr>
          <p:cNvPr id="3074" name="Picture 2" descr="https://www.samsungsdi.com/upload/editor/1526549699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88549"/>
            <a:ext cx="3960440" cy="3660731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899592" y="2720597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55776" y="2360557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Li</a:t>
            </a:r>
            <a:r>
              <a:rPr lang="en-US" sz="1400" baseline="30000" dirty="0" smtClean="0"/>
              <a:t>+</a:t>
            </a:r>
            <a:r>
              <a:rPr lang="en-US" sz="1400" dirty="0" smtClean="0"/>
              <a:t>/Discharge</a:t>
            </a:r>
            <a:endParaRPr lang="el-GR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9552" y="2360557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Li</a:t>
            </a:r>
            <a:r>
              <a:rPr lang="en-US" sz="1400" baseline="30000" dirty="0" smtClean="0"/>
              <a:t>+</a:t>
            </a:r>
            <a:r>
              <a:rPr lang="en-US" sz="1400" dirty="0" smtClean="0"/>
              <a:t>/Charge</a:t>
            </a:r>
            <a:endParaRPr lang="el-GR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-252536" y="6233537"/>
            <a:ext cx="43559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l-GR" sz="900" dirty="0" smtClean="0"/>
              <a:t>	</a:t>
            </a:r>
            <a:r>
              <a:rPr lang="en-US" sz="900" dirty="0" smtClean="0"/>
              <a:t>The Four Components of a Li-ion Battery. Available in:</a:t>
            </a:r>
            <a:r>
              <a:rPr lang="el-GR" sz="900" dirty="0" smtClean="0"/>
              <a:t> </a:t>
            </a:r>
            <a:r>
              <a:rPr lang="en-US" sz="900" dirty="0" smtClean="0">
                <a:hlinkClick r:id="rId4"/>
              </a:rPr>
              <a:t>https://www.samsungsdi.com/column/technology/detail/55272.html?listType=gallery</a:t>
            </a:r>
            <a:r>
              <a:rPr lang="en-US" sz="900" dirty="0" smtClean="0"/>
              <a:t>. Accessed on: 25/04/2020.</a:t>
            </a:r>
            <a:endParaRPr lang="en-GB" sz="900" i="1" dirty="0" smtClean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843808" y="2720597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eft Brace 23"/>
          <p:cNvSpPr/>
          <p:nvPr/>
        </p:nvSpPr>
        <p:spPr>
          <a:xfrm>
            <a:off x="5076056" y="4149080"/>
            <a:ext cx="144016" cy="13681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4293841" y="4643263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PCM-CD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400" dirty="0" smtClean="0"/>
              <a:t>Βελτιστοποίηση των Διαχωριστικών Μεμβρανών στις Μπαταρίες Ιόντων Λιθίου</a:t>
            </a:r>
            <a:endParaRPr lang="el-GR"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504056" y="6453336"/>
            <a:ext cx="81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900" dirty="0" smtClean="0"/>
              <a:t>Xia Y. et al, β-</a:t>
            </a:r>
            <a:r>
              <a:rPr lang="en-US" sz="900" dirty="0" err="1" smtClean="0"/>
              <a:t>Cyclodextrin</a:t>
            </a:r>
            <a:r>
              <a:rPr lang="en-US" sz="900" dirty="0" smtClean="0"/>
              <a:t>-modified Porous Ceramic Membrane with Enhanced Ionic Conductivity and Thermal Stability for Lithium-ion Batteries. </a:t>
            </a:r>
            <a:r>
              <a:rPr lang="en-US" sz="900" i="1" dirty="0" smtClean="0"/>
              <a:t>Ionics</a:t>
            </a:r>
            <a:r>
              <a:rPr lang="en-US" sz="900" dirty="0" smtClean="0"/>
              <a:t>, </a:t>
            </a:r>
            <a:r>
              <a:rPr lang="en-US" sz="900" b="1" dirty="0" smtClean="0"/>
              <a:t>2019</a:t>
            </a:r>
            <a:r>
              <a:rPr lang="en-US" sz="900" dirty="0" smtClean="0"/>
              <a:t>, </a:t>
            </a:r>
            <a:r>
              <a:rPr lang="en-US" sz="900" i="1" dirty="0" smtClean="0"/>
              <a:t>26</a:t>
            </a:r>
            <a:r>
              <a:rPr lang="en-US" sz="900" dirty="0" smtClean="0"/>
              <a:t>, 173-182.</a:t>
            </a:r>
            <a:endParaRPr lang="en-GB" sz="900" i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1421" r="48166" b="53120"/>
          <a:stretch>
            <a:fillRect/>
          </a:stretch>
        </p:blipFill>
        <p:spPr bwMode="auto">
          <a:xfrm>
            <a:off x="611560" y="1484784"/>
            <a:ext cx="3312368" cy="225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51834" t="1421" r="-859" b="49229"/>
          <a:stretch>
            <a:fillRect/>
          </a:stretch>
        </p:blipFill>
        <p:spPr bwMode="auto">
          <a:xfrm>
            <a:off x="539552" y="3933056"/>
            <a:ext cx="31328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556792"/>
            <a:ext cx="3672408" cy="2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95536" y="1340768"/>
            <a:ext cx="57606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3851920" y="1484784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79512" y="3933056"/>
            <a:ext cx="57606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395536" y="6093296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211960" y="3933056"/>
          <a:ext cx="4439816" cy="237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080120"/>
                <a:gridCol w="1152128"/>
                <a:gridCol w="11994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Sample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PVDF (wt%)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  <a:r>
                        <a:rPr lang="en-GB" sz="1400" b="1" kern="1200" baseline="-25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GB" sz="1400" b="1" kern="1200" baseline="-25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(wt.%)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β-</a:t>
                      </a:r>
                      <a:r>
                        <a:rPr lang="en-GB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CD/(PVDF + Al</a:t>
                      </a:r>
                      <a:r>
                        <a:rPr lang="en-GB" sz="1400" b="1" kern="1200" baseline="-25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GB" sz="1400" b="1" kern="1200" baseline="-25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 (wt.%)</a:t>
                      </a:r>
                      <a:endParaRPr lang="el-G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PCM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l-G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PCM-CD1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l-G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PCM-CD3</a:t>
                      </a:r>
                      <a:endParaRPr lang="el-GR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l-GR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80</a:t>
                      </a:r>
                      <a:endParaRPr lang="el-GR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l-GR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PCM-CD5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l-G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PCM-CD10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l-GR" sz="1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5256584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GB" sz="1500" dirty="0" err="1" smtClean="0"/>
              <a:t>McMurry</a:t>
            </a:r>
            <a:r>
              <a:rPr lang="en-GB" sz="1500" dirty="0" smtClean="0"/>
              <a:t> J., </a:t>
            </a:r>
            <a:r>
              <a:rPr lang="el-GR" sz="1500" dirty="0" smtClean="0"/>
              <a:t>Οργανική Χημεία: Πανεπιστημιακές Εκδόσεις Κρήτης, Ηράκλειο Κρήτης, 2015.</a:t>
            </a:r>
            <a:endParaRPr lang="en-GB" sz="15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GB" sz="1500" dirty="0" err="1" smtClean="0"/>
              <a:t>Crini</a:t>
            </a:r>
            <a:r>
              <a:rPr lang="el-GR" sz="1500" dirty="0" smtClean="0"/>
              <a:t>.</a:t>
            </a:r>
            <a:r>
              <a:rPr lang="en-US" sz="1500" dirty="0" smtClean="0"/>
              <a:t> G.</a:t>
            </a:r>
            <a:r>
              <a:rPr lang="el-GR" sz="1500" dirty="0" smtClean="0"/>
              <a:t> </a:t>
            </a:r>
            <a:r>
              <a:rPr lang="en-US" sz="1500" dirty="0" smtClean="0"/>
              <a:t>et al, Fundamentals and Applications of </a:t>
            </a:r>
            <a:r>
              <a:rPr lang="en-US" sz="1500" dirty="0" err="1" smtClean="0"/>
              <a:t>Cyclodextrins</a:t>
            </a:r>
            <a:r>
              <a:rPr lang="en-US" sz="1500" dirty="0" smtClean="0"/>
              <a:t>. In </a:t>
            </a:r>
            <a:r>
              <a:rPr lang="en-US" sz="1500" i="1" dirty="0" err="1" smtClean="0"/>
              <a:t>Cyclodextrin</a:t>
            </a:r>
            <a:r>
              <a:rPr lang="en-US" sz="1500" i="1" dirty="0" smtClean="0"/>
              <a:t> Fundamentals, Reactivity and Analysis</a:t>
            </a:r>
            <a:r>
              <a:rPr lang="en-US" sz="1500" dirty="0" smtClean="0"/>
              <a:t>, </a:t>
            </a:r>
            <a:r>
              <a:rPr lang="en-US" sz="1500" dirty="0" err="1" smtClean="0"/>
              <a:t>Eds</a:t>
            </a:r>
            <a:r>
              <a:rPr lang="en-US" sz="1500" dirty="0" smtClean="0"/>
              <a:t>; </a:t>
            </a:r>
            <a:r>
              <a:rPr lang="en-GB" sz="1500" dirty="0" err="1" smtClean="0"/>
              <a:t>Fourmentin</a:t>
            </a:r>
            <a:r>
              <a:rPr lang="en-GB" sz="1500" dirty="0" smtClean="0"/>
              <a:t> S., </a:t>
            </a:r>
            <a:r>
              <a:rPr lang="en-GB" sz="1500" dirty="0" err="1" smtClean="0"/>
              <a:t>Crini</a:t>
            </a:r>
            <a:r>
              <a:rPr lang="en-GB" sz="1500" dirty="0" smtClean="0"/>
              <a:t> G., </a:t>
            </a:r>
            <a:r>
              <a:rPr lang="en-GB" sz="1500" dirty="0" err="1" smtClean="0"/>
              <a:t>Lichtfouse</a:t>
            </a:r>
            <a:r>
              <a:rPr lang="en-GB" sz="1500" dirty="0" smtClean="0"/>
              <a:t> E.</a:t>
            </a:r>
            <a:r>
              <a:rPr lang="el-GR" sz="1500" dirty="0" smtClean="0"/>
              <a:t>,</a:t>
            </a:r>
            <a:r>
              <a:rPr lang="en-GB" sz="1500" dirty="0" smtClean="0"/>
              <a:t> Springer</a:t>
            </a:r>
            <a:r>
              <a:rPr lang="el-GR" sz="1500" dirty="0" smtClean="0"/>
              <a:t>:</a:t>
            </a:r>
            <a:r>
              <a:rPr lang="en-GB" sz="1500" dirty="0" smtClean="0"/>
              <a:t> Cham, 2018; pp 1-55.</a:t>
            </a:r>
            <a:endParaRPr lang="el-GR" sz="15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1500" dirty="0" smtClean="0"/>
              <a:t>Del Valle M. E. M., </a:t>
            </a:r>
            <a:r>
              <a:rPr lang="en-US" sz="1500" dirty="0" err="1" smtClean="0"/>
              <a:t>Cyclodextrins</a:t>
            </a:r>
            <a:r>
              <a:rPr lang="en-US" sz="1500" dirty="0" smtClean="0"/>
              <a:t> and their Uses: a Review. </a:t>
            </a:r>
            <a:r>
              <a:rPr lang="en-US" sz="1500" i="1" dirty="0" smtClean="0"/>
              <a:t>Process Biochemistry, </a:t>
            </a:r>
            <a:r>
              <a:rPr lang="en-US" sz="1500" b="1" dirty="0" smtClean="0"/>
              <a:t>2004</a:t>
            </a:r>
            <a:r>
              <a:rPr lang="en-US" sz="1500" dirty="0" smtClean="0"/>
              <a:t>, </a:t>
            </a:r>
            <a:r>
              <a:rPr lang="en-US" sz="1500" i="1" dirty="0" smtClean="0"/>
              <a:t>39</a:t>
            </a:r>
            <a:r>
              <a:rPr lang="en-US" sz="1500" dirty="0" smtClean="0"/>
              <a:t>, 1033–1046.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1500" dirty="0" err="1" smtClean="0"/>
              <a:t>Biwer</a:t>
            </a:r>
            <a:r>
              <a:rPr lang="en-GB" sz="1500" dirty="0" smtClean="0"/>
              <a:t> A. et al, Enzymatic production of </a:t>
            </a:r>
            <a:r>
              <a:rPr lang="en-GB" sz="1500" dirty="0" err="1" smtClean="0"/>
              <a:t>cyclodextrins</a:t>
            </a:r>
            <a:r>
              <a:rPr lang="en-GB" sz="1500" dirty="0" smtClean="0"/>
              <a:t>. </a:t>
            </a:r>
            <a:r>
              <a:rPr lang="en-GB" sz="1500" i="1" dirty="0" err="1" smtClean="0"/>
              <a:t>Appl</a:t>
            </a:r>
            <a:r>
              <a:rPr lang="en-GB" sz="1500" i="1" dirty="0" smtClean="0"/>
              <a:t> </a:t>
            </a:r>
            <a:r>
              <a:rPr lang="en-GB" sz="1500" i="1" dirty="0" err="1" smtClean="0"/>
              <a:t>Microbiol</a:t>
            </a:r>
            <a:r>
              <a:rPr lang="en-GB" sz="1500" i="1" dirty="0" smtClean="0"/>
              <a:t> </a:t>
            </a:r>
            <a:r>
              <a:rPr lang="en-GB" sz="1500" i="1" dirty="0" err="1" smtClean="0"/>
              <a:t>Biotechnol</a:t>
            </a:r>
            <a:r>
              <a:rPr lang="en-GB" sz="1500" dirty="0" smtClean="0"/>
              <a:t>, </a:t>
            </a:r>
            <a:r>
              <a:rPr lang="en-GB" sz="1500" b="1" dirty="0" smtClean="0"/>
              <a:t>2002</a:t>
            </a:r>
            <a:r>
              <a:rPr lang="en-GB" sz="1500" dirty="0" smtClean="0"/>
              <a:t>, </a:t>
            </a:r>
            <a:r>
              <a:rPr lang="en-GB" sz="1500" i="1" dirty="0" smtClean="0"/>
              <a:t>59</a:t>
            </a:r>
            <a:r>
              <a:rPr lang="en-GB" sz="1500" dirty="0" smtClean="0"/>
              <a:t>, 609-617.</a:t>
            </a:r>
            <a:endParaRPr lang="el-GR" sz="15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1500" dirty="0" err="1" smtClean="0"/>
              <a:t>Shieh</a:t>
            </a:r>
            <a:r>
              <a:rPr lang="en-US" sz="1500" dirty="0" smtClean="0"/>
              <a:t> W</a:t>
            </a:r>
            <a:r>
              <a:rPr lang="el-GR" sz="1500" dirty="0" smtClean="0"/>
              <a:t>.</a:t>
            </a:r>
            <a:r>
              <a:rPr lang="en-US" sz="1500" dirty="0" smtClean="0"/>
              <a:t> J.</a:t>
            </a:r>
            <a:r>
              <a:rPr lang="el-GR" sz="1500" dirty="0" smtClean="0"/>
              <a:t>, </a:t>
            </a:r>
            <a:r>
              <a:rPr lang="en-US" sz="1500" dirty="0" smtClean="0"/>
              <a:t>Hedges A. R.</a:t>
            </a:r>
            <a:r>
              <a:rPr lang="el-GR" sz="1500" dirty="0" smtClean="0"/>
              <a:t>, </a:t>
            </a:r>
            <a:r>
              <a:rPr lang="en-GB" sz="1500" dirty="0" smtClean="0"/>
              <a:t>Properties and Applications of</a:t>
            </a:r>
            <a:r>
              <a:rPr lang="el-GR" sz="1500" dirty="0" smtClean="0"/>
              <a:t> </a:t>
            </a:r>
            <a:r>
              <a:rPr lang="en-GB" sz="1500" dirty="0" err="1" smtClean="0"/>
              <a:t>Cyclodextrins</a:t>
            </a:r>
            <a:r>
              <a:rPr lang="el-GR" sz="1500" dirty="0" smtClean="0"/>
              <a:t>. </a:t>
            </a:r>
            <a:r>
              <a:rPr lang="en-US" sz="1500" i="1" dirty="0" smtClean="0"/>
              <a:t>Journal of Macromolecular Science, Part</a:t>
            </a:r>
            <a:r>
              <a:rPr lang="el-GR" sz="1500" i="1" dirty="0" smtClean="0"/>
              <a:t> </a:t>
            </a:r>
            <a:r>
              <a:rPr lang="en-US" sz="1500" i="1" dirty="0" smtClean="0"/>
              <a:t>A</a:t>
            </a:r>
            <a:r>
              <a:rPr lang="el-GR" sz="1500" dirty="0" smtClean="0"/>
              <a:t>, </a:t>
            </a:r>
            <a:r>
              <a:rPr lang="el-GR" sz="1500" b="1" dirty="0" smtClean="0"/>
              <a:t>1996</a:t>
            </a:r>
            <a:r>
              <a:rPr lang="el-GR" sz="1500" dirty="0" smtClean="0"/>
              <a:t>, </a:t>
            </a:r>
            <a:r>
              <a:rPr lang="el-GR" sz="1500" i="1" dirty="0" smtClean="0"/>
              <a:t>33 (5)</a:t>
            </a:r>
            <a:r>
              <a:rPr lang="el-GR" sz="1500" dirty="0" smtClean="0"/>
              <a:t>, 673-683.</a:t>
            </a:r>
            <a:endParaRPr lang="en-GB" sz="15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GB" sz="1500" dirty="0" err="1" smtClean="0"/>
              <a:t>Cheirsilp</a:t>
            </a:r>
            <a:r>
              <a:rPr lang="en-GB" sz="1500" dirty="0" smtClean="0"/>
              <a:t> B., </a:t>
            </a:r>
            <a:r>
              <a:rPr lang="en-GB" sz="1500" dirty="0" err="1" smtClean="0"/>
              <a:t>Rakmai</a:t>
            </a:r>
            <a:r>
              <a:rPr lang="en-GB" sz="1500" dirty="0" smtClean="0"/>
              <a:t> J., </a:t>
            </a:r>
            <a:r>
              <a:rPr lang="en-US" sz="1500" dirty="0" smtClean="0"/>
              <a:t>Inclusion Complex Formation of </a:t>
            </a:r>
            <a:r>
              <a:rPr lang="en-US" sz="1500" dirty="0" err="1" smtClean="0"/>
              <a:t>Cyclodextrin</a:t>
            </a:r>
            <a:r>
              <a:rPr lang="en-US" sz="1500" dirty="0" smtClean="0"/>
              <a:t> with its Guest and their Applications. </a:t>
            </a:r>
            <a:r>
              <a:rPr lang="en-GB" sz="1500" i="1" dirty="0" err="1" smtClean="0"/>
              <a:t>Biol</a:t>
            </a:r>
            <a:r>
              <a:rPr lang="en-GB" sz="1500" i="1" dirty="0" smtClean="0"/>
              <a:t> Eng Med</a:t>
            </a:r>
            <a:r>
              <a:rPr lang="en-GB" sz="1500" dirty="0" smtClean="0"/>
              <a:t>, </a:t>
            </a:r>
            <a:r>
              <a:rPr lang="en-GB" sz="1500" b="1" dirty="0" smtClean="0"/>
              <a:t>2016</a:t>
            </a:r>
            <a:r>
              <a:rPr lang="en-GB" sz="1500" dirty="0" smtClean="0"/>
              <a:t>, </a:t>
            </a:r>
            <a:r>
              <a:rPr lang="en-GB" sz="1500" i="1" dirty="0" smtClean="0"/>
              <a:t>2 (1)</a:t>
            </a:r>
            <a:r>
              <a:rPr lang="en-GB" sz="1500" dirty="0" smtClean="0"/>
              <a:t>, 1-6.</a:t>
            </a:r>
            <a:endParaRPr lang="el-GR" sz="15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1500" dirty="0" err="1" smtClean="0"/>
              <a:t>Ratti</a:t>
            </a:r>
            <a:r>
              <a:rPr lang="en-US" sz="1500" dirty="0" smtClean="0"/>
              <a:t> C., Advances in Food Dehydration; CRC Press, 2009.</a:t>
            </a:r>
            <a:endParaRPr lang="en-GB" sz="15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GB" sz="1500" dirty="0" err="1" smtClean="0"/>
              <a:t>Řezanka</a:t>
            </a:r>
            <a:r>
              <a:rPr lang="en-US" sz="1500" dirty="0" smtClean="0"/>
              <a:t> M., </a:t>
            </a:r>
            <a:r>
              <a:rPr lang="en-GB" sz="1500" dirty="0" smtClean="0"/>
              <a:t>Synthesis of </a:t>
            </a:r>
            <a:r>
              <a:rPr lang="en-GB" sz="1500" dirty="0" err="1" smtClean="0"/>
              <a:t>Cyclodextrin</a:t>
            </a:r>
            <a:r>
              <a:rPr lang="en-GB" sz="1500" dirty="0" smtClean="0"/>
              <a:t> Derivatives</a:t>
            </a:r>
            <a:r>
              <a:rPr lang="en-US" sz="1500" dirty="0" smtClean="0"/>
              <a:t>. In </a:t>
            </a:r>
            <a:r>
              <a:rPr lang="en-US" sz="1500" i="1" dirty="0" err="1" smtClean="0"/>
              <a:t>Cyclodextrin</a:t>
            </a:r>
            <a:r>
              <a:rPr lang="en-US" sz="1500" i="1" dirty="0" smtClean="0"/>
              <a:t> Fundamentals, Reactivity and Analysis</a:t>
            </a:r>
            <a:r>
              <a:rPr lang="en-US" sz="1500" dirty="0" smtClean="0"/>
              <a:t>, </a:t>
            </a:r>
            <a:r>
              <a:rPr lang="en-US" sz="1500" dirty="0" err="1" smtClean="0"/>
              <a:t>Eds</a:t>
            </a:r>
            <a:r>
              <a:rPr lang="en-US" sz="1500" dirty="0" smtClean="0"/>
              <a:t>; </a:t>
            </a:r>
            <a:r>
              <a:rPr lang="en-GB" sz="1500" dirty="0" err="1" smtClean="0"/>
              <a:t>Fourmentin</a:t>
            </a:r>
            <a:r>
              <a:rPr lang="en-GB" sz="1500" dirty="0" smtClean="0"/>
              <a:t> S., </a:t>
            </a:r>
            <a:r>
              <a:rPr lang="en-GB" sz="1500" dirty="0" err="1" smtClean="0"/>
              <a:t>Crini</a:t>
            </a:r>
            <a:r>
              <a:rPr lang="en-GB" sz="1500" dirty="0" smtClean="0"/>
              <a:t> G., </a:t>
            </a:r>
            <a:r>
              <a:rPr lang="en-GB" sz="1500" dirty="0" err="1" smtClean="0"/>
              <a:t>Lichtfouse</a:t>
            </a:r>
            <a:r>
              <a:rPr lang="en-GB" sz="1500" dirty="0" smtClean="0"/>
              <a:t> E.</a:t>
            </a:r>
            <a:r>
              <a:rPr lang="el-GR" sz="1500" dirty="0" smtClean="0"/>
              <a:t>,</a:t>
            </a:r>
            <a:r>
              <a:rPr lang="en-GB" sz="1500" dirty="0" smtClean="0"/>
              <a:t> Springer</a:t>
            </a:r>
            <a:r>
              <a:rPr lang="el-GR" sz="1500" dirty="0" smtClean="0"/>
              <a:t>:</a:t>
            </a:r>
            <a:r>
              <a:rPr lang="en-GB" sz="1500" dirty="0" smtClean="0"/>
              <a:t> Cham, 2018; pp 57-103.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1500" dirty="0" err="1" smtClean="0"/>
              <a:t>Balu</a:t>
            </a:r>
            <a:r>
              <a:rPr lang="en-GB" sz="1500" dirty="0" smtClean="0"/>
              <a:t> S. et al, Tin Disulfide </a:t>
            </a:r>
            <a:r>
              <a:rPr lang="en-GB" sz="1500" dirty="0" err="1" smtClean="0"/>
              <a:t>Nanorod-graphene</a:t>
            </a:r>
            <a:r>
              <a:rPr lang="en-GB" sz="1500" dirty="0" smtClean="0"/>
              <a:t>-</a:t>
            </a:r>
            <a:r>
              <a:rPr lang="el-GR" sz="1500" dirty="0" smtClean="0"/>
              <a:t>β-</a:t>
            </a:r>
            <a:r>
              <a:rPr lang="en-GB" sz="1500" dirty="0" err="1" smtClean="0"/>
              <a:t>cyclodextrin</a:t>
            </a:r>
            <a:r>
              <a:rPr lang="en-GB" sz="1500" dirty="0" smtClean="0"/>
              <a:t> </a:t>
            </a:r>
            <a:r>
              <a:rPr lang="en-GB" sz="1500" dirty="0" err="1" smtClean="0"/>
              <a:t>Nanocomposites</a:t>
            </a:r>
            <a:r>
              <a:rPr lang="en-GB" sz="1500" dirty="0" smtClean="0"/>
              <a:t> for Sensing D</a:t>
            </a:r>
            <a:r>
              <a:rPr lang="en-US" sz="1500" dirty="0" err="1" smtClean="0"/>
              <a:t>opamine</a:t>
            </a:r>
            <a:r>
              <a:rPr lang="en-US" sz="1500" dirty="0" smtClean="0"/>
              <a:t> in Rat Brains and Human Blood Serum. </a:t>
            </a:r>
            <a:r>
              <a:rPr lang="en-US" sz="1500" i="1" dirty="0" smtClean="0"/>
              <a:t>Materials Science &amp; Engineering C</a:t>
            </a:r>
            <a:r>
              <a:rPr lang="en-US" sz="1500" dirty="0" smtClean="0"/>
              <a:t>, </a:t>
            </a:r>
            <a:r>
              <a:rPr lang="en-US" sz="1500" b="1" dirty="0" smtClean="0"/>
              <a:t>2020</a:t>
            </a:r>
            <a:r>
              <a:rPr lang="en-US" sz="1500" dirty="0" smtClean="0"/>
              <a:t>, </a:t>
            </a:r>
            <a:r>
              <a:rPr lang="en-US" sz="1500" i="1" dirty="0" smtClean="0"/>
              <a:t>108</a:t>
            </a:r>
            <a:r>
              <a:rPr lang="en-US" sz="1500" dirty="0" smtClean="0"/>
              <a:t>,  110367.</a:t>
            </a:r>
            <a:endParaRPr lang="el-GR" sz="15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1500" dirty="0" smtClean="0"/>
              <a:t>The Four Components of a Li-ion Battery. Available in: </a:t>
            </a:r>
            <a:r>
              <a:rPr lang="en-US" sz="1500" dirty="0" smtClean="0">
                <a:hlinkClick r:id="rId2"/>
              </a:rPr>
              <a:t>https://www.samsungsdi.com/column/technology/detail/55272.html?listType=gallery</a:t>
            </a:r>
            <a:r>
              <a:rPr lang="en-US" sz="1500" dirty="0" smtClean="0"/>
              <a:t>. Accessed on: 25/04/2020.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500" dirty="0" smtClean="0"/>
              <a:t>Xia Y. et al, β-</a:t>
            </a:r>
            <a:r>
              <a:rPr lang="en-US" sz="1500" dirty="0" err="1" smtClean="0"/>
              <a:t>Cyclodextrin</a:t>
            </a:r>
            <a:r>
              <a:rPr lang="en-US" sz="1500" dirty="0" smtClean="0"/>
              <a:t>-modified Porous Ceramic Membrane with Enhanced Ionic Conductivity and Thermal Stability for Lithium-ion Batteries. </a:t>
            </a:r>
            <a:r>
              <a:rPr lang="en-US" sz="1500" i="1" dirty="0" smtClean="0"/>
              <a:t>Ionics</a:t>
            </a:r>
            <a:r>
              <a:rPr lang="en-US" sz="1500" dirty="0" smtClean="0"/>
              <a:t>, </a:t>
            </a:r>
            <a:r>
              <a:rPr lang="en-US" sz="1500" b="1" dirty="0" smtClean="0"/>
              <a:t>2019</a:t>
            </a:r>
            <a:r>
              <a:rPr lang="en-US" sz="1500" dirty="0" smtClean="0"/>
              <a:t>, </a:t>
            </a:r>
            <a:r>
              <a:rPr lang="en-US" sz="1500" i="1" dirty="0" smtClean="0"/>
              <a:t>26</a:t>
            </a:r>
            <a:r>
              <a:rPr lang="en-US" sz="1500" dirty="0" smtClean="0"/>
              <a:t>, 173-182.</a:t>
            </a:r>
            <a:endParaRPr lang="el-GR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Βασική Δομή Κυκλοδεξτρινών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8784976" cy="50405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sz="1800" dirty="0" smtClean="0"/>
              <a:t>	Οι κυκλοδεξτρίνες (</a:t>
            </a:r>
            <a:r>
              <a:rPr lang="en-US" sz="1800" b="1" dirty="0" err="1" smtClean="0"/>
              <a:t>C</a:t>
            </a:r>
            <a:r>
              <a:rPr lang="en-US" sz="1800" dirty="0" err="1" smtClean="0"/>
              <a:t>yclo</a:t>
            </a:r>
            <a:r>
              <a:rPr lang="en-US" sz="1800" b="1" dirty="0" err="1" smtClean="0"/>
              <a:t>d</a:t>
            </a:r>
            <a:r>
              <a:rPr lang="en-US" sz="1800" dirty="0" err="1" smtClean="0"/>
              <a:t>extrins</a:t>
            </a:r>
            <a:r>
              <a:rPr lang="en-US" sz="1800" dirty="0" smtClean="0"/>
              <a:t>, CDs) </a:t>
            </a:r>
            <a:r>
              <a:rPr lang="el-GR" sz="1800" dirty="0" smtClean="0"/>
              <a:t>είναι</a:t>
            </a:r>
            <a:r>
              <a:rPr lang="en-US" sz="1800" dirty="0" smtClean="0"/>
              <a:t> </a:t>
            </a:r>
            <a:r>
              <a:rPr lang="el-GR" sz="1800" dirty="0" smtClean="0"/>
              <a:t>ολιγοσακχαρίτες αποτελούμενοι από μόρια</a:t>
            </a:r>
            <a:r>
              <a:rPr lang="en-US" sz="1800" dirty="0" smtClean="0"/>
              <a:t> </a:t>
            </a:r>
            <a:r>
              <a:rPr lang="en-GB" sz="1800" dirty="0" smtClean="0"/>
              <a:t>D-</a:t>
            </a:r>
            <a:r>
              <a:rPr lang="el-GR" sz="1800" dirty="0" smtClean="0"/>
              <a:t>γλυκοπυρανόζης</a:t>
            </a:r>
            <a:r>
              <a:rPr lang="en-GB" sz="1800" dirty="0" smtClean="0"/>
              <a:t>, </a:t>
            </a:r>
            <a:r>
              <a:rPr lang="el-GR" sz="1800" dirty="0" smtClean="0"/>
              <a:t>τα οποία συνδέονται</a:t>
            </a:r>
            <a:r>
              <a:rPr lang="en-US" sz="1800" dirty="0" smtClean="0"/>
              <a:t> </a:t>
            </a:r>
            <a:r>
              <a:rPr lang="el-GR" sz="1800" dirty="0" smtClean="0"/>
              <a:t>μέσω α</a:t>
            </a:r>
            <a:r>
              <a:rPr lang="en-GB" sz="1800" dirty="0" smtClean="0"/>
              <a:t>-</a:t>
            </a:r>
            <a:r>
              <a:rPr lang="el-GR" sz="1800" dirty="0" smtClean="0"/>
              <a:t>(1</a:t>
            </a:r>
            <a:r>
              <a:rPr lang="en-US" sz="1800" dirty="0" smtClean="0"/>
              <a:t>,</a:t>
            </a:r>
            <a:r>
              <a:rPr lang="el-GR" sz="1800" dirty="0" smtClean="0"/>
              <a:t>4) γλυκοσιδικών δεσμών.</a:t>
            </a:r>
          </a:p>
          <a:p>
            <a:pPr algn="just">
              <a:buNone/>
            </a:pPr>
            <a:endParaRPr lang="el-GR" sz="1800" dirty="0" smtClean="0"/>
          </a:p>
          <a:p>
            <a:pPr algn="just">
              <a:buNone/>
            </a:pPr>
            <a:endParaRPr lang="el-GR" sz="1800" dirty="0" smtClean="0"/>
          </a:p>
          <a:p>
            <a:pPr algn="just">
              <a:buNone/>
            </a:pPr>
            <a:endParaRPr lang="el-GR" sz="1800" dirty="0" smtClean="0"/>
          </a:p>
          <a:p>
            <a:pPr algn="just">
              <a:buNone/>
            </a:pPr>
            <a:endParaRPr lang="el-GR" sz="1800" dirty="0" smtClean="0"/>
          </a:p>
          <a:p>
            <a:pPr algn="just">
              <a:buNone/>
            </a:pPr>
            <a:endParaRPr lang="el-GR" sz="1800" dirty="0" smtClean="0"/>
          </a:p>
          <a:p>
            <a:pPr algn="just">
              <a:buNone/>
            </a:pPr>
            <a:endParaRPr lang="el-GR" sz="1800" dirty="0" smtClean="0"/>
          </a:p>
          <a:p>
            <a:pPr algn="just">
              <a:buNone/>
            </a:pPr>
            <a:endParaRPr lang="el-GR" sz="1800" dirty="0" smtClean="0"/>
          </a:p>
          <a:p>
            <a:pPr algn="just">
              <a:buNone/>
            </a:pPr>
            <a:endParaRPr lang="el-GR" sz="1800" dirty="0" smtClean="0"/>
          </a:p>
          <a:p>
            <a:pPr algn="just">
              <a:buNone/>
            </a:pPr>
            <a:endParaRPr lang="el-GR" sz="1800" dirty="0" smtClean="0"/>
          </a:p>
          <a:p>
            <a:pPr algn="just">
              <a:buNone/>
            </a:pPr>
            <a:endParaRPr lang="el-GR" sz="1800" dirty="0" smtClean="0"/>
          </a:p>
          <a:p>
            <a:pPr algn="just">
              <a:buNone/>
            </a:pPr>
            <a:r>
              <a:rPr lang="el-GR" sz="1800" dirty="0" smtClean="0"/>
              <a:t>	Η </a:t>
            </a:r>
            <a:r>
              <a:rPr lang="en-US" sz="1800" dirty="0" smtClean="0"/>
              <a:t>3-D </a:t>
            </a:r>
            <a:r>
              <a:rPr lang="el-GR" sz="1800" dirty="0" smtClean="0"/>
              <a:t>δομή είναι κατά βάση κωνική, με το εσωτερικό μέρος να είναι υδρόφοβο και το εξωτερικό υδρόφιλο.</a:t>
            </a:r>
            <a:endParaRPr lang="el-GR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64904"/>
            <a:ext cx="344337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4679826"/>
            <a:ext cx="36724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900" dirty="0" err="1" smtClean="0"/>
              <a:t>McMurry</a:t>
            </a:r>
            <a:r>
              <a:rPr lang="en-GB" sz="900" dirty="0" smtClean="0"/>
              <a:t> J., </a:t>
            </a:r>
            <a:r>
              <a:rPr lang="el-GR" sz="900" dirty="0" smtClean="0"/>
              <a:t>Οργανική Χημεία: Πανεπιστημιακές Εκδόσεις Κρήτης, Ηράκλειο Κρήτης, 2015.</a:t>
            </a:r>
            <a:endParaRPr lang="en-GB" sz="900" dirty="0" smtClean="0"/>
          </a:p>
          <a:p>
            <a:pPr algn="just"/>
            <a:endParaRPr lang="el-GR" sz="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212976"/>
            <a:ext cx="27146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512" y="6488668"/>
            <a:ext cx="910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900" dirty="0" err="1" smtClean="0"/>
              <a:t>Crini</a:t>
            </a:r>
            <a:r>
              <a:rPr lang="el-GR" sz="900" dirty="0" smtClean="0"/>
              <a:t>.</a:t>
            </a:r>
            <a:r>
              <a:rPr lang="en-US" sz="900" dirty="0" smtClean="0"/>
              <a:t> G.</a:t>
            </a:r>
            <a:r>
              <a:rPr lang="el-GR" sz="900" dirty="0" smtClean="0"/>
              <a:t> </a:t>
            </a:r>
            <a:r>
              <a:rPr lang="en-US" sz="900" dirty="0" smtClean="0"/>
              <a:t>et al, Fundamentals and Applications of </a:t>
            </a:r>
            <a:r>
              <a:rPr lang="en-US" sz="900" dirty="0" err="1" smtClean="0"/>
              <a:t>Cyclodextrins</a:t>
            </a:r>
            <a:r>
              <a:rPr lang="en-US" sz="900" dirty="0" smtClean="0"/>
              <a:t>. In </a:t>
            </a:r>
            <a:r>
              <a:rPr lang="en-US" sz="900" i="1" dirty="0" err="1" smtClean="0"/>
              <a:t>Cyclodextrin</a:t>
            </a:r>
            <a:r>
              <a:rPr lang="en-US" sz="900" i="1" dirty="0" smtClean="0"/>
              <a:t> Fundamentals, Reactivity and Analysis</a:t>
            </a:r>
            <a:r>
              <a:rPr lang="en-US" sz="900" dirty="0" smtClean="0"/>
              <a:t>, </a:t>
            </a:r>
            <a:r>
              <a:rPr lang="en-US" sz="900" dirty="0" err="1" smtClean="0"/>
              <a:t>Eds</a:t>
            </a:r>
            <a:r>
              <a:rPr lang="en-US" sz="900" dirty="0" smtClean="0"/>
              <a:t>; </a:t>
            </a:r>
            <a:r>
              <a:rPr lang="en-GB" sz="900" dirty="0" err="1" smtClean="0"/>
              <a:t>Fourmentin</a:t>
            </a:r>
            <a:r>
              <a:rPr lang="en-GB" sz="900" dirty="0" smtClean="0"/>
              <a:t> S., </a:t>
            </a:r>
            <a:r>
              <a:rPr lang="en-GB" sz="900" dirty="0" err="1" smtClean="0"/>
              <a:t>Crini</a:t>
            </a:r>
            <a:r>
              <a:rPr lang="en-GB" sz="900" dirty="0" smtClean="0"/>
              <a:t> G., </a:t>
            </a:r>
            <a:r>
              <a:rPr lang="en-GB" sz="900" dirty="0" err="1" smtClean="0"/>
              <a:t>Lichtfouse</a:t>
            </a:r>
            <a:r>
              <a:rPr lang="en-GB" sz="900" dirty="0" smtClean="0"/>
              <a:t> E.</a:t>
            </a:r>
            <a:r>
              <a:rPr lang="el-GR" sz="900" dirty="0" smtClean="0"/>
              <a:t>,</a:t>
            </a:r>
            <a:r>
              <a:rPr lang="en-GB" sz="900" dirty="0" smtClean="0"/>
              <a:t> Springer</a:t>
            </a:r>
            <a:r>
              <a:rPr lang="el-GR" sz="900" dirty="0" smtClean="0"/>
              <a:t>:</a:t>
            </a:r>
            <a:r>
              <a:rPr lang="en-GB" sz="900" dirty="0" smtClean="0"/>
              <a:t> Cham, 2018; pp 1-55.</a:t>
            </a:r>
            <a:endParaRPr lang="el-GR" sz="900" dirty="0" smtClean="0"/>
          </a:p>
          <a:p>
            <a:pPr algn="just"/>
            <a:endParaRPr lang="el-GR" sz="9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67544" y="2348880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07704" y="2348880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7544" y="551723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64288" y="5085184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</a:t>
            </a:r>
            <a:r>
              <a:rPr lang="en-US" dirty="0" smtClean="0"/>
              <a:t>CDs</a:t>
            </a: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094" t="1714" r="441" b="2287"/>
          <a:stretch>
            <a:fillRect/>
          </a:stretch>
        </p:blipFill>
        <p:spPr bwMode="auto">
          <a:xfrm>
            <a:off x="1331640" y="2204864"/>
            <a:ext cx="6624736" cy="412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31640" y="2204864"/>
            <a:ext cx="21602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3131840" y="1916832"/>
            <a:ext cx="2448272" cy="4437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4932040" y="1340768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l-GR" sz="1400" dirty="0" smtClean="0"/>
              <a:t>Οικονομική</a:t>
            </a:r>
          </a:p>
          <a:p>
            <a:pPr algn="just">
              <a:buFont typeface="Arial" pitchFamily="34" charset="0"/>
              <a:buChar char="•"/>
            </a:pPr>
            <a:r>
              <a:rPr lang="el-GR" sz="1400" dirty="0" smtClean="0"/>
              <a:t>Εμπορικά διαθέσιμη</a:t>
            </a:r>
          </a:p>
          <a:p>
            <a:pPr algn="just">
              <a:buFont typeface="Arial" pitchFamily="34" charset="0"/>
              <a:buChar char="•"/>
            </a:pPr>
            <a:r>
              <a:rPr lang="el-GR" sz="1400" dirty="0" smtClean="0"/>
              <a:t>Συμβατή με πλήθος ενώσεων</a:t>
            </a:r>
            <a:endParaRPr lang="el-GR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6512" y="6488668"/>
            <a:ext cx="910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900" dirty="0" err="1" smtClean="0"/>
              <a:t>Crini</a:t>
            </a:r>
            <a:r>
              <a:rPr lang="el-GR" sz="900" dirty="0" smtClean="0"/>
              <a:t>.</a:t>
            </a:r>
            <a:r>
              <a:rPr lang="en-US" sz="900" dirty="0" smtClean="0"/>
              <a:t> G.</a:t>
            </a:r>
            <a:r>
              <a:rPr lang="el-GR" sz="900" dirty="0" smtClean="0"/>
              <a:t> </a:t>
            </a:r>
            <a:r>
              <a:rPr lang="en-US" sz="900" dirty="0" smtClean="0"/>
              <a:t>et al, Fundamentals and Applications of </a:t>
            </a:r>
            <a:r>
              <a:rPr lang="en-US" sz="900" dirty="0" err="1" smtClean="0"/>
              <a:t>Cyclodextrins</a:t>
            </a:r>
            <a:r>
              <a:rPr lang="en-US" sz="900" dirty="0" smtClean="0"/>
              <a:t>. In </a:t>
            </a:r>
            <a:r>
              <a:rPr lang="en-US" sz="900" i="1" dirty="0" err="1" smtClean="0"/>
              <a:t>Cyclodextrin</a:t>
            </a:r>
            <a:r>
              <a:rPr lang="en-US" sz="900" i="1" dirty="0" smtClean="0"/>
              <a:t> Fundamentals, Reactivity and Analysis</a:t>
            </a:r>
            <a:r>
              <a:rPr lang="en-US" sz="900" dirty="0" smtClean="0"/>
              <a:t>, </a:t>
            </a:r>
            <a:r>
              <a:rPr lang="en-US" sz="900" dirty="0" err="1" smtClean="0"/>
              <a:t>Eds</a:t>
            </a:r>
            <a:r>
              <a:rPr lang="en-US" sz="900" dirty="0" smtClean="0"/>
              <a:t>; </a:t>
            </a:r>
            <a:r>
              <a:rPr lang="en-GB" sz="900" dirty="0" err="1" smtClean="0"/>
              <a:t>Fourmentin</a:t>
            </a:r>
            <a:r>
              <a:rPr lang="en-GB" sz="900" dirty="0" smtClean="0"/>
              <a:t> S., </a:t>
            </a:r>
            <a:r>
              <a:rPr lang="en-GB" sz="900" dirty="0" err="1" smtClean="0"/>
              <a:t>Crini</a:t>
            </a:r>
            <a:r>
              <a:rPr lang="en-GB" sz="900" dirty="0" smtClean="0"/>
              <a:t> G., </a:t>
            </a:r>
            <a:r>
              <a:rPr lang="en-GB" sz="900" dirty="0" err="1" smtClean="0"/>
              <a:t>Lichtfouse</a:t>
            </a:r>
            <a:r>
              <a:rPr lang="en-GB" sz="900" dirty="0" smtClean="0"/>
              <a:t> E.</a:t>
            </a:r>
            <a:r>
              <a:rPr lang="el-GR" sz="900" dirty="0" smtClean="0"/>
              <a:t>,</a:t>
            </a:r>
            <a:r>
              <a:rPr lang="en-GB" sz="900" dirty="0" smtClean="0"/>
              <a:t> Springer</a:t>
            </a:r>
            <a:r>
              <a:rPr lang="el-GR" sz="900" dirty="0" smtClean="0"/>
              <a:t>:</a:t>
            </a:r>
            <a:r>
              <a:rPr lang="en-GB" sz="900" dirty="0" smtClean="0"/>
              <a:t> Cham, 2018; pp 1-55.</a:t>
            </a:r>
            <a:endParaRPr lang="el-GR" sz="900" dirty="0" smtClean="0"/>
          </a:p>
          <a:p>
            <a:pPr algn="just"/>
            <a:endParaRPr lang="el-GR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Ιστορική Αναδρομή</a:t>
            </a:r>
            <a:endParaRPr lang="el-GR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50691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sz="1800" dirty="0" smtClean="0"/>
              <a:t>1891	Πρώτη ανακάλυψη από τον </a:t>
            </a:r>
            <a:r>
              <a:rPr lang="en-US" sz="1800" dirty="0" err="1" smtClean="0"/>
              <a:t>Villers</a:t>
            </a:r>
            <a:r>
              <a:rPr lang="el-GR" sz="1800" dirty="0" smtClean="0"/>
              <a:t>. Σχηματισμός κρυσταλλικού 	υλικού 	με τύπο </a:t>
            </a:r>
            <a:r>
              <a:rPr lang="en-GB" sz="1800" dirty="0" smtClean="0"/>
              <a:t>(C</a:t>
            </a:r>
            <a:r>
              <a:rPr lang="en-GB" sz="1800" baseline="-25000" dirty="0" smtClean="0"/>
              <a:t>6</a:t>
            </a:r>
            <a:r>
              <a:rPr lang="en-GB" sz="1800" dirty="0" smtClean="0"/>
              <a:t>H</a:t>
            </a:r>
            <a:r>
              <a:rPr lang="en-GB" sz="1800" baseline="-25000" dirty="0" smtClean="0"/>
              <a:t>10</a:t>
            </a:r>
            <a:r>
              <a:rPr lang="en-GB" sz="1800" dirty="0" smtClean="0"/>
              <a:t>O</a:t>
            </a:r>
            <a:r>
              <a:rPr lang="en-GB" sz="1800" baseline="-25000" dirty="0" smtClean="0"/>
              <a:t>3</a:t>
            </a:r>
            <a:r>
              <a:rPr lang="en-GB" sz="1800" dirty="0" smtClean="0"/>
              <a:t>)・3H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</a:t>
            </a:r>
            <a:r>
              <a:rPr lang="el-GR" sz="1800" dirty="0" smtClean="0"/>
              <a:t>, έπειτα από βακτηριακή πέψη του 	αμύλου (</a:t>
            </a:r>
            <a:r>
              <a:rPr lang="en-GB" sz="1800" i="1" dirty="0" err="1" smtClean="0"/>
              <a:t>Bacilus</a:t>
            </a:r>
            <a:r>
              <a:rPr lang="en-GB" sz="1800" i="1" dirty="0" smtClean="0"/>
              <a:t> </a:t>
            </a:r>
            <a:r>
              <a:rPr lang="en-GB" sz="1800" i="1" dirty="0" err="1" smtClean="0"/>
              <a:t>amylobacter</a:t>
            </a:r>
            <a:r>
              <a:rPr lang="el-GR" sz="1800" i="1" dirty="0" smtClean="0"/>
              <a:t>)</a:t>
            </a:r>
            <a:r>
              <a:rPr lang="el-GR" sz="1800" dirty="0" smtClean="0"/>
              <a:t>. Ονομάστηκε «κυτταρίνη».</a:t>
            </a:r>
          </a:p>
          <a:p>
            <a:pPr algn="just">
              <a:buNone/>
            </a:pPr>
            <a:r>
              <a:rPr lang="el-GR" sz="1800" dirty="0" smtClean="0"/>
              <a:t>1903	Απομόνωση των δεξτρινών Α και Β από τον </a:t>
            </a:r>
            <a:r>
              <a:rPr lang="en-GB" sz="1800" dirty="0" err="1" smtClean="0"/>
              <a:t>Schardinger</a:t>
            </a:r>
            <a:r>
              <a:rPr lang="el-GR" sz="1800" dirty="0" smtClean="0"/>
              <a:t> ως 	κρυσταλλικά προϊόντα, αποτελέσματα βακτηριακού μεταβολισμού.</a:t>
            </a:r>
          </a:p>
          <a:p>
            <a:pPr algn="just">
              <a:buNone/>
            </a:pPr>
            <a:r>
              <a:rPr lang="el-GR" sz="1800" dirty="0" smtClean="0"/>
              <a:t>1911	Καλλιέργεια του μικροοργανισμού </a:t>
            </a:r>
            <a:r>
              <a:rPr lang="en-GB" sz="1800" i="1" dirty="0" smtClean="0"/>
              <a:t>Bacillus </a:t>
            </a:r>
            <a:r>
              <a:rPr lang="en-GB" sz="1800" i="1" dirty="0" err="1" smtClean="0"/>
              <a:t>macerans</a:t>
            </a:r>
            <a:r>
              <a:rPr lang="el-GR" sz="1800" dirty="0" smtClean="0"/>
              <a:t> σε περιβάλλον 	πλούσιο σε άμυλο προς παραγωγή κρυσταλλικής α- και β-δεξτρίνης  	με απόδοση 25-30 %.</a:t>
            </a:r>
          </a:p>
          <a:p>
            <a:pPr algn="just">
              <a:buNone/>
            </a:pPr>
            <a:r>
              <a:rPr lang="el-GR" sz="1800" dirty="0" smtClean="0"/>
              <a:t>1935	Απομόνωση της γ-δεξτρίνης.</a:t>
            </a:r>
          </a:p>
          <a:p>
            <a:pPr algn="just">
              <a:buNone/>
            </a:pPr>
            <a:r>
              <a:rPr lang="el-GR" sz="1800" dirty="0" smtClean="0"/>
              <a:t>1942	Προσδιορισμός της δομής της α- και β-κυκλοδεξτρίνης μέσω 	κρυσταλλογραφίας ακτίνων-Χ.</a:t>
            </a:r>
          </a:p>
          <a:p>
            <a:pPr algn="just">
              <a:buNone/>
            </a:pPr>
            <a:r>
              <a:rPr lang="el-GR" sz="1800" dirty="0" smtClean="0"/>
              <a:t>1948	Προσδιορισμός της δομής της γ-κυκλοδεξτρίνης μέσω 	κρυσταλλογραφίας ακτίνων-Χ, διαπίστωση ότι οι </a:t>
            </a:r>
            <a:r>
              <a:rPr lang="en-US" sz="1800" dirty="0" smtClean="0"/>
              <a:t>CDs </a:t>
            </a:r>
            <a:r>
              <a:rPr lang="el-GR" sz="1800" dirty="0" smtClean="0"/>
              <a:t>μπορούν να 	κάνουν 	σύμπλοκα εγκλεισμού.</a:t>
            </a:r>
          </a:p>
          <a:p>
            <a:pPr algn="just">
              <a:buNone/>
            </a:pPr>
            <a:r>
              <a:rPr lang="el-GR" sz="1800" dirty="0" smtClean="0"/>
              <a:t>1961	Στοιχεία για την ύπαρξη των δ-, ζ-, ξ- και η-κυκλοδεξτρινών (9 έως 12 	μονάδες γλυκοπυρανόζης, αντίστοιχα).</a:t>
            </a:r>
          </a:p>
          <a:p>
            <a:pPr algn="just">
              <a:buNone/>
            </a:pPr>
            <a:endParaRPr lang="el-GR" sz="1800" dirty="0" smtClean="0"/>
          </a:p>
          <a:p>
            <a:pPr algn="just">
              <a:buNone/>
            </a:pPr>
            <a:endParaRPr lang="el-GR" sz="18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259632" y="1556792"/>
            <a:ext cx="0" cy="4752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Connector 22"/>
          <p:cNvSpPr/>
          <p:nvPr/>
        </p:nvSpPr>
        <p:spPr>
          <a:xfrm>
            <a:off x="1187624" y="1700808"/>
            <a:ext cx="144016" cy="14401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Flowchart: Connector 23"/>
          <p:cNvSpPr/>
          <p:nvPr/>
        </p:nvSpPr>
        <p:spPr>
          <a:xfrm>
            <a:off x="1187624" y="2636912"/>
            <a:ext cx="144016" cy="14401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Flowchart: Connector 24"/>
          <p:cNvSpPr/>
          <p:nvPr/>
        </p:nvSpPr>
        <p:spPr>
          <a:xfrm>
            <a:off x="1187624" y="3212976"/>
            <a:ext cx="144016" cy="14401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Flowchart: Connector 25"/>
          <p:cNvSpPr/>
          <p:nvPr/>
        </p:nvSpPr>
        <p:spPr>
          <a:xfrm>
            <a:off x="1187624" y="4077072"/>
            <a:ext cx="144016" cy="14401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Flowchart: Connector 26"/>
          <p:cNvSpPr/>
          <p:nvPr/>
        </p:nvSpPr>
        <p:spPr>
          <a:xfrm>
            <a:off x="1187624" y="4437112"/>
            <a:ext cx="144016" cy="14401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Flowchart: Connector 27"/>
          <p:cNvSpPr/>
          <p:nvPr/>
        </p:nvSpPr>
        <p:spPr>
          <a:xfrm>
            <a:off x="1187624" y="5013176"/>
            <a:ext cx="144016" cy="14401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Flowchart: Connector 28"/>
          <p:cNvSpPr/>
          <p:nvPr/>
        </p:nvSpPr>
        <p:spPr>
          <a:xfrm>
            <a:off x="1187624" y="5877272"/>
            <a:ext cx="144016" cy="14401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TextBox 32"/>
          <p:cNvSpPr txBox="1"/>
          <p:nvPr/>
        </p:nvSpPr>
        <p:spPr>
          <a:xfrm>
            <a:off x="2123728" y="6488668"/>
            <a:ext cx="543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900" dirty="0" smtClean="0"/>
              <a:t>Del Valle M. E. M., </a:t>
            </a:r>
            <a:r>
              <a:rPr lang="en-US" sz="900" dirty="0" err="1" smtClean="0"/>
              <a:t>Cyclodextrins</a:t>
            </a:r>
            <a:r>
              <a:rPr lang="en-US" sz="900" dirty="0" smtClean="0"/>
              <a:t> and their Uses: a Review. </a:t>
            </a:r>
            <a:r>
              <a:rPr lang="en-US" sz="900" i="1" dirty="0" smtClean="0"/>
              <a:t>Process Biochemistry, </a:t>
            </a:r>
            <a:r>
              <a:rPr lang="en-US" sz="900" b="1" dirty="0" smtClean="0"/>
              <a:t>2004</a:t>
            </a:r>
            <a:r>
              <a:rPr lang="en-US" sz="900" dirty="0" smtClean="0"/>
              <a:t>, </a:t>
            </a:r>
            <a:r>
              <a:rPr lang="en-US" sz="900" i="1" dirty="0" smtClean="0"/>
              <a:t>39</a:t>
            </a:r>
            <a:r>
              <a:rPr lang="en-US" sz="900" dirty="0" smtClean="0"/>
              <a:t>, 1033–1046.</a:t>
            </a:r>
            <a:endParaRPr lang="el-GR" sz="900" dirty="0" smtClean="0"/>
          </a:p>
          <a:p>
            <a:pPr algn="just"/>
            <a:endParaRPr lang="el-G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upload.wikimedia.org/wikipedia/en/thumb/5/58/CGTase_domains.jpg/200px-CGTase_doma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628800"/>
            <a:ext cx="1944216" cy="17951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Φυσική Προέλευση &amp; Τρόποι Σύνθεσης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8840"/>
            <a:ext cx="8712968" cy="50691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1800" dirty="0" smtClean="0"/>
              <a:t>		</a:t>
            </a:r>
            <a:r>
              <a:rPr lang="el-GR" sz="1800" dirty="0" smtClean="0"/>
              <a:t>Κατεργασία του αμύλου και των παραγώγων του με </a:t>
            </a:r>
            <a:endParaRPr lang="en-US" sz="1800" dirty="0" smtClean="0"/>
          </a:p>
          <a:p>
            <a:pPr algn="just">
              <a:buNone/>
            </a:pPr>
            <a:r>
              <a:rPr lang="en-US" sz="1800" dirty="0" smtClean="0"/>
              <a:t>		</a:t>
            </a:r>
            <a:r>
              <a:rPr lang="el-GR" sz="1800" dirty="0" smtClean="0"/>
              <a:t>το ένζυμο κυκλοδεξτρινική γλυκοζυλομεταφοράση </a:t>
            </a:r>
            <a:endParaRPr lang="en-US" sz="1800" dirty="0" smtClean="0"/>
          </a:p>
          <a:p>
            <a:pPr algn="just">
              <a:buNone/>
            </a:pPr>
            <a:r>
              <a:rPr lang="en-US" sz="1800" dirty="0" smtClean="0"/>
              <a:t>		</a:t>
            </a:r>
            <a:r>
              <a:rPr lang="el-GR" sz="1800" dirty="0" smtClean="0"/>
              <a:t>(</a:t>
            </a:r>
            <a:r>
              <a:rPr lang="en-US" sz="1800" b="1" dirty="0" err="1" smtClean="0"/>
              <a:t>C</a:t>
            </a:r>
            <a:r>
              <a:rPr lang="en-US" sz="1800" dirty="0" err="1" smtClean="0"/>
              <a:t>yclodextrin</a:t>
            </a:r>
            <a:r>
              <a:rPr lang="en-US" sz="1800" dirty="0" smtClean="0"/>
              <a:t> </a:t>
            </a:r>
            <a:r>
              <a:rPr lang="en-US" sz="1800" b="1" dirty="0" err="1" smtClean="0"/>
              <a:t>G</a:t>
            </a:r>
            <a:r>
              <a:rPr lang="en-US" sz="1800" dirty="0" err="1" smtClean="0"/>
              <a:t>lycosyl</a:t>
            </a:r>
            <a:r>
              <a:rPr lang="en-US" sz="1800" dirty="0" smtClean="0"/>
              <a:t> </a:t>
            </a:r>
            <a:r>
              <a:rPr lang="en-US" sz="1800" b="1" dirty="0" err="1" smtClean="0"/>
              <a:t>T</a:t>
            </a:r>
            <a:r>
              <a:rPr lang="en-US" sz="1800" dirty="0" err="1" smtClean="0"/>
              <a:t>ransferase</a:t>
            </a:r>
            <a:r>
              <a:rPr lang="en-US" sz="1800" dirty="0" smtClean="0"/>
              <a:t>, </a:t>
            </a:r>
            <a:r>
              <a:rPr lang="en-US" sz="1800" dirty="0" err="1" smtClean="0"/>
              <a:t>CGTase</a:t>
            </a:r>
            <a:r>
              <a:rPr lang="en-US" sz="1800" dirty="0" smtClean="0"/>
              <a:t>)</a:t>
            </a:r>
            <a:r>
              <a:rPr lang="el-GR" sz="1800" dirty="0" smtClean="0"/>
              <a:t> δίνει </a:t>
            </a:r>
            <a:endParaRPr lang="en-US" sz="1800" dirty="0" smtClean="0"/>
          </a:p>
          <a:p>
            <a:pPr algn="just">
              <a:buNone/>
            </a:pPr>
            <a:r>
              <a:rPr lang="en-US" sz="1800" dirty="0" smtClean="0"/>
              <a:t>		</a:t>
            </a:r>
            <a:r>
              <a:rPr lang="el-GR" sz="1800" dirty="0" smtClean="0"/>
              <a:t>κυκλικούς ολιγοσακχαρίτες.</a:t>
            </a:r>
            <a:endParaRPr lang="en-US" sz="1800" dirty="0" smtClean="0"/>
          </a:p>
          <a:p>
            <a:pPr algn="just">
              <a:buNone/>
            </a:pPr>
            <a:r>
              <a:rPr lang="en-US" sz="1800" dirty="0" smtClean="0"/>
              <a:t>	</a:t>
            </a:r>
          </a:p>
          <a:p>
            <a:pPr algn="ctr">
              <a:buNone/>
            </a:pPr>
            <a:endParaRPr lang="en-US" sz="1800" dirty="0" smtClean="0"/>
          </a:p>
          <a:p>
            <a:pPr algn="ctr">
              <a:buNone/>
            </a:pPr>
            <a:r>
              <a:rPr lang="el-GR" sz="1800" dirty="0" smtClean="0"/>
              <a:t>Σε εργαστηριακό επίπεδο, οι </a:t>
            </a:r>
            <a:r>
              <a:rPr lang="en-US" sz="1800" dirty="0" smtClean="0"/>
              <a:t>CDs </a:t>
            </a:r>
            <a:r>
              <a:rPr lang="el-GR" sz="1800" dirty="0" smtClean="0"/>
              <a:t>συντίθενται μέσω διαδικασιών που:</a:t>
            </a:r>
          </a:p>
          <a:p>
            <a:pPr algn="just">
              <a:buNone/>
            </a:pPr>
            <a:endParaRPr lang="el-GR" sz="1800" dirty="0" smtClean="0"/>
          </a:p>
          <a:p>
            <a:pPr algn="just">
              <a:buNone/>
            </a:pPr>
            <a:endParaRPr lang="el-GR" sz="1800" dirty="0" smtClean="0"/>
          </a:p>
          <a:p>
            <a:pPr algn="just">
              <a:buNone/>
            </a:pPr>
            <a:endParaRPr lang="el-GR" sz="1800" dirty="0" smtClean="0"/>
          </a:p>
          <a:p>
            <a:pPr algn="just">
              <a:buNone/>
            </a:pPr>
            <a:r>
              <a:rPr lang="en-US" sz="1800" dirty="0" smtClean="0"/>
              <a:t>		</a:t>
            </a:r>
            <a:r>
              <a:rPr lang="el-GR" sz="1800" dirty="0" smtClean="0"/>
              <a:t>Περιλαμβάνουν διαλύτη			Δεν περιλαμβάνουν διαλύτη</a:t>
            </a:r>
          </a:p>
          <a:p>
            <a:pPr algn="just">
              <a:buNone/>
            </a:pPr>
            <a:endParaRPr lang="el-GR" sz="1800" dirty="0" smtClean="0"/>
          </a:p>
          <a:p>
            <a:pPr algn="just">
              <a:buNone/>
            </a:pPr>
            <a:r>
              <a:rPr lang="el-GR" sz="1800" dirty="0" smtClean="0"/>
              <a:t>		</a:t>
            </a:r>
          </a:p>
          <a:p>
            <a:pPr algn="just">
              <a:buNone/>
            </a:pPr>
            <a:endParaRPr lang="el-GR" sz="1800" dirty="0" smtClean="0"/>
          </a:p>
          <a:p>
            <a:pPr algn="just">
              <a:buNone/>
            </a:pPr>
            <a:endParaRPr lang="el-GR" sz="1800" dirty="0" smtClean="0"/>
          </a:p>
          <a:p>
            <a:pPr algn="just">
              <a:buNone/>
            </a:pPr>
            <a:endParaRPr lang="el-GR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95736" y="648866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GB" sz="900" dirty="0" err="1" smtClean="0"/>
              <a:t>Biwer</a:t>
            </a:r>
            <a:r>
              <a:rPr lang="en-GB" sz="900" dirty="0" smtClean="0"/>
              <a:t> A. et al, Enzymatic production of </a:t>
            </a:r>
            <a:r>
              <a:rPr lang="en-GB" sz="900" dirty="0" err="1" smtClean="0"/>
              <a:t>cyclodextrins</a:t>
            </a:r>
            <a:r>
              <a:rPr lang="en-GB" sz="900" dirty="0" smtClean="0"/>
              <a:t>. </a:t>
            </a:r>
            <a:r>
              <a:rPr lang="en-GB" sz="900" i="1" dirty="0" err="1" smtClean="0"/>
              <a:t>Appl</a:t>
            </a:r>
            <a:r>
              <a:rPr lang="en-GB" sz="900" i="1" dirty="0" smtClean="0"/>
              <a:t> </a:t>
            </a:r>
            <a:r>
              <a:rPr lang="en-GB" sz="900" i="1" dirty="0" err="1" smtClean="0"/>
              <a:t>Microbiol</a:t>
            </a:r>
            <a:r>
              <a:rPr lang="en-GB" sz="900" i="1" dirty="0" smtClean="0"/>
              <a:t> </a:t>
            </a:r>
            <a:r>
              <a:rPr lang="en-GB" sz="900" i="1" dirty="0" err="1" smtClean="0"/>
              <a:t>Biotechnol</a:t>
            </a:r>
            <a:r>
              <a:rPr lang="en-GB" sz="900" dirty="0" smtClean="0"/>
              <a:t>, </a:t>
            </a:r>
            <a:r>
              <a:rPr lang="en-GB" sz="900" b="1" dirty="0" smtClean="0"/>
              <a:t>2002</a:t>
            </a:r>
            <a:r>
              <a:rPr lang="en-GB" sz="900" dirty="0" smtClean="0"/>
              <a:t>, </a:t>
            </a:r>
            <a:r>
              <a:rPr lang="en-GB" sz="900" i="1" dirty="0" smtClean="0"/>
              <a:t>59</a:t>
            </a:r>
            <a:r>
              <a:rPr lang="en-GB" sz="900" dirty="0" smtClean="0"/>
              <a:t>, 609-617.</a:t>
            </a:r>
            <a:endParaRPr lang="el-GR" sz="900" dirty="0" smtClean="0"/>
          </a:p>
          <a:p>
            <a:pPr algn="just"/>
            <a:endParaRPr lang="el-GR" sz="9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347864" y="4209688"/>
            <a:ext cx="1080120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27984" y="4209688"/>
            <a:ext cx="1080120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99592" y="5443381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l-GR" dirty="0" smtClean="0"/>
              <a:t>Οργανικός διαλύτης ως παράγοντας</a:t>
            </a:r>
          </a:p>
          <a:p>
            <a:pPr algn="just">
              <a:buNone/>
            </a:pPr>
            <a:r>
              <a:rPr lang="el-GR" dirty="0" smtClean="0"/>
              <a:t>συμπλοκοποίησης </a:t>
            </a:r>
            <a:r>
              <a:rPr lang="el-GR" dirty="0" smtClean="0">
                <a:cs typeface="Calibri"/>
              </a:rPr>
              <a:t>→ καταβύθιση ενός μόνο είδους </a:t>
            </a:r>
            <a:r>
              <a:rPr lang="en-US" dirty="0" smtClean="0">
                <a:cs typeface="Calibri"/>
              </a:rPr>
              <a:t>CD.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543462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l-GR" dirty="0" smtClean="0"/>
              <a:t>Δε χρησιμοποιείται παράγοντας</a:t>
            </a:r>
          </a:p>
          <a:p>
            <a:pPr algn="just">
              <a:buNone/>
            </a:pPr>
            <a:r>
              <a:rPr lang="el-GR" dirty="0" smtClean="0"/>
              <a:t>συμπλοκοποίησης </a:t>
            </a:r>
            <a:r>
              <a:rPr lang="el-GR" dirty="0" smtClean="0">
                <a:cs typeface="Calibri"/>
              </a:rPr>
              <a:t>→ μίγμα </a:t>
            </a:r>
            <a:r>
              <a:rPr lang="en-US" dirty="0" smtClean="0">
                <a:cs typeface="Calibri"/>
              </a:rPr>
              <a:t>CD.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Συνθετικές Πορείες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el-GR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648866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GB" sz="900" dirty="0" err="1" smtClean="0"/>
              <a:t>Biwer</a:t>
            </a:r>
            <a:r>
              <a:rPr lang="en-GB" sz="900" dirty="0" smtClean="0"/>
              <a:t> A. et al, Enzymatic production of </a:t>
            </a:r>
            <a:r>
              <a:rPr lang="en-GB" sz="900" dirty="0" err="1" smtClean="0"/>
              <a:t>cyclodextrins</a:t>
            </a:r>
            <a:r>
              <a:rPr lang="en-GB" sz="900" dirty="0" smtClean="0"/>
              <a:t>. </a:t>
            </a:r>
            <a:r>
              <a:rPr lang="en-GB" sz="900" i="1" dirty="0" err="1" smtClean="0"/>
              <a:t>Appl</a:t>
            </a:r>
            <a:r>
              <a:rPr lang="en-GB" sz="900" i="1" dirty="0" smtClean="0"/>
              <a:t> </a:t>
            </a:r>
            <a:r>
              <a:rPr lang="en-GB" sz="900" i="1" dirty="0" err="1" smtClean="0"/>
              <a:t>Microbiol</a:t>
            </a:r>
            <a:r>
              <a:rPr lang="en-GB" sz="900" i="1" dirty="0" smtClean="0"/>
              <a:t> </a:t>
            </a:r>
            <a:r>
              <a:rPr lang="en-GB" sz="900" i="1" dirty="0" err="1" smtClean="0"/>
              <a:t>Biotechnol</a:t>
            </a:r>
            <a:r>
              <a:rPr lang="en-GB" sz="900" dirty="0" smtClean="0"/>
              <a:t>, </a:t>
            </a:r>
            <a:r>
              <a:rPr lang="en-GB" sz="900" b="1" dirty="0" smtClean="0"/>
              <a:t>2002</a:t>
            </a:r>
            <a:r>
              <a:rPr lang="en-GB" sz="900" dirty="0" smtClean="0"/>
              <a:t>, </a:t>
            </a:r>
            <a:r>
              <a:rPr lang="en-GB" sz="900" i="1" dirty="0" smtClean="0"/>
              <a:t>59</a:t>
            </a:r>
            <a:r>
              <a:rPr lang="en-GB" sz="900" dirty="0" smtClean="0"/>
              <a:t>, 609-617.</a:t>
            </a:r>
            <a:endParaRPr lang="el-GR" sz="900" dirty="0" smtClean="0"/>
          </a:p>
          <a:p>
            <a:pPr algn="just"/>
            <a:endParaRPr lang="el-GR" sz="9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b="4500"/>
          <a:stretch>
            <a:fillRect/>
          </a:stretch>
        </p:blipFill>
        <p:spPr bwMode="auto">
          <a:xfrm>
            <a:off x="1763688" y="1512909"/>
            <a:ext cx="5976664" cy="47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923928" y="1844824"/>
            <a:ext cx="720080" cy="36004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3995936" y="3861048"/>
            <a:ext cx="720080" cy="36004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Left Brace 7"/>
          <p:cNvSpPr/>
          <p:nvPr/>
        </p:nvSpPr>
        <p:spPr>
          <a:xfrm>
            <a:off x="1979712" y="2420888"/>
            <a:ext cx="216024" cy="1656184"/>
          </a:xfrm>
          <a:prstGeom prst="leftBr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467544" y="292494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Επεξεργασία συμπλόκου</a:t>
            </a:r>
            <a:endParaRPr lang="el-GR" dirty="0"/>
          </a:p>
        </p:txBody>
      </p:sp>
      <p:sp>
        <p:nvSpPr>
          <p:cNvPr id="10" name="Double Bracket 9"/>
          <p:cNvSpPr/>
          <p:nvPr/>
        </p:nvSpPr>
        <p:spPr>
          <a:xfrm>
            <a:off x="2123728" y="4149080"/>
            <a:ext cx="1872208" cy="2160240"/>
          </a:xfrm>
          <a:prstGeom prst="bracketPair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Double Bracket 10"/>
          <p:cNvSpPr/>
          <p:nvPr/>
        </p:nvSpPr>
        <p:spPr>
          <a:xfrm>
            <a:off x="5220072" y="2996952"/>
            <a:ext cx="1872208" cy="2664296"/>
          </a:xfrm>
          <a:prstGeom prst="bracketPair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Ιδιότητες των </a:t>
            </a:r>
            <a:r>
              <a:rPr lang="en-US" dirty="0" smtClean="0"/>
              <a:t>CDs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506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1800" u="sng" dirty="0" smtClean="0"/>
              <a:t>Φυσικές</a:t>
            </a:r>
          </a:p>
          <a:p>
            <a:pPr algn="just">
              <a:buNone/>
            </a:pPr>
            <a:endParaRPr lang="el-GR" sz="1800" dirty="0" smtClean="0"/>
          </a:p>
          <a:p>
            <a:pPr algn="just"/>
            <a:r>
              <a:rPr lang="el-GR" sz="1800" dirty="0" smtClean="0"/>
              <a:t>Αύξηση της διαλυτότητας στο Η</a:t>
            </a:r>
            <a:r>
              <a:rPr lang="el-GR" sz="1800" baseline="-25000" dirty="0" smtClean="0"/>
              <a:t>2</a:t>
            </a:r>
            <a:r>
              <a:rPr lang="el-GR" sz="1800" dirty="0" smtClean="0"/>
              <a:t>Ο με αύξηση της θερμοκρασίας</a:t>
            </a:r>
          </a:p>
          <a:p>
            <a:pPr algn="just"/>
            <a:endParaRPr lang="el-GR" sz="1800" dirty="0" smtClean="0"/>
          </a:p>
          <a:p>
            <a:pPr algn="just"/>
            <a:endParaRPr lang="el-GR" sz="1800" dirty="0" smtClean="0"/>
          </a:p>
          <a:p>
            <a:pPr algn="just"/>
            <a:endParaRPr lang="el-GR" sz="1800" dirty="0" smtClean="0"/>
          </a:p>
          <a:p>
            <a:pPr algn="just"/>
            <a:endParaRPr lang="el-GR" sz="1800" dirty="0" smtClean="0"/>
          </a:p>
          <a:p>
            <a:pPr algn="just"/>
            <a:endParaRPr lang="el-GR" sz="1800" dirty="0" smtClean="0"/>
          </a:p>
          <a:p>
            <a:pPr algn="just"/>
            <a:endParaRPr lang="el-GR" sz="1800" dirty="0" smtClean="0"/>
          </a:p>
          <a:p>
            <a:pPr algn="just"/>
            <a:endParaRPr lang="el-GR" sz="1800" dirty="0" smtClean="0"/>
          </a:p>
          <a:p>
            <a:pPr algn="just"/>
            <a:r>
              <a:rPr lang="el-GR" sz="1800" dirty="0" smtClean="0"/>
              <a:t>Θερμική σταθερότητα</a:t>
            </a:r>
          </a:p>
          <a:p>
            <a:pPr algn="just">
              <a:buNone/>
            </a:pPr>
            <a:r>
              <a:rPr lang="el-GR" sz="1800" dirty="0" smtClean="0"/>
              <a:t>	Τήξη των κρυστάλλων και θερμική αποικοδόμηση λαμβάνουν χώρα στους 300 </a:t>
            </a:r>
            <a:r>
              <a:rPr lang="el-GR" sz="1800" baseline="30000" dirty="0" smtClean="0"/>
              <a:t>ο</a:t>
            </a:r>
            <a:r>
              <a:rPr lang="en-US" sz="1800" dirty="0" smtClean="0"/>
              <a:t>C</a:t>
            </a:r>
            <a:r>
              <a:rPr lang="el-GR" sz="1800" dirty="0" smtClean="0"/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506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1800" u="sng" dirty="0" smtClean="0"/>
              <a:t>Χημικές</a:t>
            </a:r>
          </a:p>
          <a:p>
            <a:pPr algn="just">
              <a:buNone/>
            </a:pPr>
            <a:endParaRPr lang="el-GR" sz="1800" dirty="0" smtClean="0"/>
          </a:p>
          <a:p>
            <a:pPr algn="just"/>
            <a:r>
              <a:rPr lang="el-GR" sz="1800" dirty="0" smtClean="0"/>
              <a:t>Σταθερότητα σε οξέα, βάσεις και υπεροξείδια</a:t>
            </a:r>
            <a:endParaRPr lang="en-US" sz="1800" dirty="0" smtClean="0"/>
          </a:p>
          <a:p>
            <a:pPr algn="just">
              <a:buNone/>
            </a:pPr>
            <a:r>
              <a:rPr lang="en-US" sz="1800" dirty="0" smtClean="0"/>
              <a:t>	</a:t>
            </a:r>
            <a:r>
              <a:rPr lang="el-GR" sz="1800" dirty="0" smtClean="0"/>
              <a:t>Αποδόμηση συμβαίνει με ισχυρά οξέα (ενισχύεται με την άνοδο της θερμοκρασίας και της συγκέντρωσης) και με υψηλές συγκεντρώσεις ισχυρού οξειδωτικού μέσου.</a:t>
            </a:r>
          </a:p>
          <a:p>
            <a:pPr algn="just">
              <a:buNone/>
            </a:pPr>
            <a:r>
              <a:rPr lang="el-GR" sz="1800" dirty="0" smtClean="0"/>
              <a:t>	Καμία επιρροή από βάσεις.</a:t>
            </a:r>
          </a:p>
          <a:p>
            <a:pPr algn="just"/>
            <a:r>
              <a:rPr lang="el-GR" sz="1800" dirty="0" smtClean="0"/>
              <a:t>Ανθεκτικότητα στην ενζυματική υδρόλυση</a:t>
            </a:r>
          </a:p>
          <a:p>
            <a:pPr algn="just"/>
            <a:r>
              <a:rPr lang="el-GR" sz="1800" dirty="0" smtClean="0"/>
              <a:t>Βιοαποικοδόμηση</a:t>
            </a:r>
          </a:p>
          <a:p>
            <a:pPr algn="just"/>
            <a:r>
              <a:rPr lang="el-GR" sz="1800" dirty="0" smtClean="0"/>
              <a:t>Ελάχιστη τοξικότητα (σχεδόν μηδενική για τη β-</a:t>
            </a:r>
            <a:r>
              <a:rPr lang="en-US" sz="1800" dirty="0" smtClean="0"/>
              <a:t>CD)</a:t>
            </a:r>
            <a:endParaRPr lang="el-GR" sz="1800" dirty="0" smtClean="0"/>
          </a:p>
          <a:p>
            <a:pPr algn="just"/>
            <a:endParaRPr lang="el-GR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648866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900" dirty="0" err="1" smtClean="0"/>
              <a:t>Shieh</a:t>
            </a:r>
            <a:r>
              <a:rPr lang="en-US" sz="900" dirty="0" smtClean="0"/>
              <a:t> W</a:t>
            </a:r>
            <a:r>
              <a:rPr lang="el-GR" sz="900" dirty="0" smtClean="0"/>
              <a:t>.</a:t>
            </a:r>
            <a:r>
              <a:rPr lang="en-US" sz="900" dirty="0" smtClean="0"/>
              <a:t> J.</a:t>
            </a:r>
            <a:r>
              <a:rPr lang="el-GR" sz="900" dirty="0" smtClean="0"/>
              <a:t>, </a:t>
            </a:r>
            <a:r>
              <a:rPr lang="en-US" sz="900" dirty="0" smtClean="0"/>
              <a:t>Hedges A. R.</a:t>
            </a:r>
            <a:r>
              <a:rPr lang="el-GR" sz="900" dirty="0" smtClean="0"/>
              <a:t>, </a:t>
            </a:r>
            <a:r>
              <a:rPr lang="en-GB" sz="900" dirty="0" smtClean="0"/>
              <a:t>Properties and Applications of</a:t>
            </a:r>
            <a:r>
              <a:rPr lang="el-GR" sz="900" dirty="0" smtClean="0"/>
              <a:t> </a:t>
            </a:r>
            <a:r>
              <a:rPr lang="en-GB" sz="900" dirty="0" err="1" smtClean="0"/>
              <a:t>Cyclodextrins</a:t>
            </a:r>
            <a:r>
              <a:rPr lang="el-GR" sz="900" dirty="0" smtClean="0"/>
              <a:t>. </a:t>
            </a:r>
            <a:r>
              <a:rPr lang="en-US" sz="900" i="1" dirty="0" smtClean="0"/>
              <a:t>Journal of Macromolecular Science, Part</a:t>
            </a:r>
            <a:r>
              <a:rPr lang="el-GR" sz="900" i="1" dirty="0" smtClean="0"/>
              <a:t> </a:t>
            </a:r>
            <a:r>
              <a:rPr lang="en-US" sz="900" i="1" dirty="0" smtClean="0"/>
              <a:t>A</a:t>
            </a:r>
            <a:r>
              <a:rPr lang="el-GR" sz="900" dirty="0" smtClean="0"/>
              <a:t>, </a:t>
            </a:r>
            <a:r>
              <a:rPr lang="el-GR" sz="900" b="1" dirty="0" smtClean="0"/>
              <a:t>1996</a:t>
            </a:r>
            <a:r>
              <a:rPr lang="el-GR" sz="900" dirty="0" smtClean="0"/>
              <a:t>, </a:t>
            </a:r>
            <a:r>
              <a:rPr lang="el-GR" sz="900" i="1" dirty="0" smtClean="0"/>
              <a:t>33 (5)</a:t>
            </a:r>
            <a:r>
              <a:rPr lang="el-GR" sz="900" dirty="0" smtClean="0"/>
              <a:t>, 673-683.</a:t>
            </a:r>
          </a:p>
          <a:p>
            <a:pPr algn="just"/>
            <a:endParaRPr lang="el-GR" sz="9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11560" y="2996952"/>
          <a:ext cx="3816423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464"/>
                <a:gridCol w="594222"/>
                <a:gridCol w="555115"/>
                <a:gridCol w="117962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l-GR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Διαλυτότητα στο Η</a:t>
                      </a:r>
                      <a:r>
                        <a:rPr lang="el-GR" sz="1400" baseline="-25000" dirty="0" smtClean="0"/>
                        <a:t>2</a:t>
                      </a:r>
                      <a:r>
                        <a:rPr lang="el-GR" sz="1400" dirty="0" smtClean="0"/>
                        <a:t>Ο (</a:t>
                      </a:r>
                      <a:r>
                        <a:rPr lang="en-US" sz="1400" dirty="0" smtClean="0"/>
                        <a:t>g/100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mL</a:t>
                      </a:r>
                      <a:r>
                        <a:rPr lang="en-US" sz="1400" baseline="0" dirty="0" smtClean="0"/>
                        <a:t>)</a:t>
                      </a:r>
                      <a:endParaRPr lang="el-GR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Θερμοκρασία (</a:t>
                      </a:r>
                      <a:r>
                        <a:rPr lang="el-GR" sz="1400" baseline="30000" dirty="0" smtClean="0"/>
                        <a:t>ο</a:t>
                      </a:r>
                      <a:r>
                        <a:rPr lang="en-US" sz="1400" dirty="0" smtClean="0"/>
                        <a:t>C)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α-</a:t>
                      </a:r>
                      <a:r>
                        <a:rPr lang="en-US" sz="1400" dirty="0" smtClean="0"/>
                        <a:t>CD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β-</a:t>
                      </a:r>
                      <a:r>
                        <a:rPr lang="en-US" sz="1400" dirty="0" smtClean="0"/>
                        <a:t>CD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γ-</a:t>
                      </a:r>
                      <a:r>
                        <a:rPr lang="en-US" sz="1400" dirty="0" smtClean="0"/>
                        <a:t>CD</a:t>
                      </a:r>
                      <a:endParaRPr lang="el-G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12,8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1,8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25,6</a:t>
                      </a:r>
                      <a:endParaRPr lang="el-G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29,0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4,5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58,5</a:t>
                      </a:r>
                      <a:endParaRPr lang="el-G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66,2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9,0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129,2</a:t>
                      </a:r>
                      <a:endParaRPr lang="el-GR" sz="1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Αλληλεπιδράσεις </a:t>
            </a:r>
            <a:r>
              <a:rPr lang="en-US" dirty="0" smtClean="0"/>
              <a:t>Host - Guest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712968" cy="50691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sz="1800" dirty="0" smtClean="0"/>
              <a:t>	Η </a:t>
            </a:r>
            <a:r>
              <a:rPr lang="en-US" sz="1800" dirty="0" smtClean="0"/>
              <a:t>CD </a:t>
            </a:r>
            <a:r>
              <a:rPr lang="el-GR" sz="1800" dirty="0" smtClean="0"/>
              <a:t>λειτουργεί ως μόριο </a:t>
            </a:r>
            <a:r>
              <a:rPr lang="en-US" sz="1800" dirty="0" smtClean="0"/>
              <a:t>host, </a:t>
            </a:r>
            <a:r>
              <a:rPr lang="el-GR" sz="1800" dirty="0" smtClean="0"/>
              <a:t>εγκολπώνοντας μία άλλη χημική οντότητα (</a:t>
            </a:r>
            <a:r>
              <a:rPr lang="en-US" sz="1800" dirty="0" smtClean="0"/>
              <a:t>guest) </a:t>
            </a:r>
            <a:r>
              <a:rPr lang="el-GR" sz="1800" dirty="0" smtClean="0"/>
              <a:t>και μεταβάλλοντας τις ιδιότητές της (φυσικοχημικές ή/και βιολογικές).</a:t>
            </a:r>
          </a:p>
          <a:p>
            <a:pPr algn="just">
              <a:buNone/>
            </a:pPr>
            <a:r>
              <a:rPr lang="el-GR" sz="1800" dirty="0" smtClean="0"/>
              <a:t>	Ο σχηματισμός του συμπλόκου εγκλεισμού βασίζεται στην ισορροπία ανάμεσα στα τρία είδη. </a:t>
            </a:r>
          </a:p>
          <a:p>
            <a:pPr algn="ctr">
              <a:buNone/>
            </a:pPr>
            <a:r>
              <a:rPr lang="el-GR" sz="1800" dirty="0" smtClean="0">
                <a:latin typeface="Times New Roman"/>
                <a:cs typeface="Times New Roman"/>
              </a:rPr>
              <a:t>		</a:t>
            </a:r>
            <a:r>
              <a:rPr lang="el-GR" sz="1800" dirty="0" smtClean="0">
                <a:cs typeface="Times New Roman"/>
              </a:rPr>
              <a:t>↑ </a:t>
            </a:r>
            <a:r>
              <a:rPr lang="en-US" sz="1800" dirty="0" err="1" smtClean="0">
                <a:cs typeface="Times New Roman"/>
              </a:rPr>
              <a:t>K</a:t>
            </a:r>
            <a:r>
              <a:rPr lang="en-US" sz="1800" baseline="-25000" dirty="0" err="1" smtClean="0">
                <a:cs typeface="Times New Roman"/>
              </a:rPr>
              <a:t>f</a:t>
            </a:r>
            <a:r>
              <a:rPr lang="el-GR" sz="1800" dirty="0" smtClean="0">
                <a:cs typeface="Times New Roman"/>
              </a:rPr>
              <a:t>		 ↑ Σταθερότητα συμπλόκου</a:t>
            </a:r>
            <a:endParaRPr lang="en-US" sz="1800" dirty="0" smtClean="0">
              <a:cs typeface="Times New Roman"/>
            </a:endParaRPr>
          </a:p>
          <a:p>
            <a:pPr algn="just">
              <a:buNone/>
            </a:pPr>
            <a:r>
              <a:rPr lang="en-US" sz="1800" dirty="0" smtClean="0">
                <a:cs typeface="Times New Roman"/>
              </a:rPr>
              <a:t>	</a:t>
            </a:r>
            <a:endParaRPr lang="el-GR" sz="1800" dirty="0" smtClean="0">
              <a:cs typeface="Times New Roman"/>
            </a:endParaRPr>
          </a:p>
          <a:p>
            <a:pPr algn="just">
              <a:buNone/>
            </a:pPr>
            <a:r>
              <a:rPr lang="el-GR" sz="1800" dirty="0" smtClean="0">
                <a:cs typeface="Times New Roman"/>
              </a:rPr>
              <a:t>	</a:t>
            </a:r>
            <a:endParaRPr lang="el-GR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941168"/>
            <a:ext cx="4680520" cy="136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512" y="6488668"/>
            <a:ext cx="910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900" dirty="0" err="1" smtClean="0"/>
              <a:t>Crini</a:t>
            </a:r>
            <a:r>
              <a:rPr lang="el-GR" sz="900" dirty="0" smtClean="0"/>
              <a:t>.</a:t>
            </a:r>
            <a:r>
              <a:rPr lang="en-US" sz="900" dirty="0" smtClean="0"/>
              <a:t> G.</a:t>
            </a:r>
            <a:r>
              <a:rPr lang="el-GR" sz="900" dirty="0" smtClean="0"/>
              <a:t> </a:t>
            </a:r>
            <a:r>
              <a:rPr lang="en-US" sz="900" dirty="0" smtClean="0"/>
              <a:t>et al, Fundamentals and Applications of </a:t>
            </a:r>
            <a:r>
              <a:rPr lang="en-US" sz="900" dirty="0" err="1" smtClean="0"/>
              <a:t>Cyclodextrins</a:t>
            </a:r>
            <a:r>
              <a:rPr lang="en-US" sz="900" dirty="0" smtClean="0"/>
              <a:t>. In </a:t>
            </a:r>
            <a:r>
              <a:rPr lang="en-US" sz="900" i="1" dirty="0" err="1" smtClean="0"/>
              <a:t>Cyclodextrin</a:t>
            </a:r>
            <a:r>
              <a:rPr lang="en-US" sz="900" i="1" dirty="0" smtClean="0"/>
              <a:t> Fundamentals, Reactivity and Analysis</a:t>
            </a:r>
            <a:r>
              <a:rPr lang="en-US" sz="900" dirty="0" smtClean="0"/>
              <a:t>, </a:t>
            </a:r>
            <a:r>
              <a:rPr lang="en-US" sz="900" dirty="0" err="1" smtClean="0"/>
              <a:t>Eds</a:t>
            </a:r>
            <a:r>
              <a:rPr lang="en-US" sz="900" dirty="0" smtClean="0"/>
              <a:t>; </a:t>
            </a:r>
            <a:r>
              <a:rPr lang="en-GB" sz="900" dirty="0" err="1" smtClean="0"/>
              <a:t>Fourmentin</a:t>
            </a:r>
            <a:r>
              <a:rPr lang="en-GB" sz="900" dirty="0" smtClean="0"/>
              <a:t> S., </a:t>
            </a:r>
            <a:r>
              <a:rPr lang="en-GB" sz="900" dirty="0" err="1" smtClean="0"/>
              <a:t>Crini</a:t>
            </a:r>
            <a:r>
              <a:rPr lang="en-GB" sz="900" dirty="0" smtClean="0"/>
              <a:t> G., </a:t>
            </a:r>
            <a:r>
              <a:rPr lang="en-GB" sz="900" dirty="0" err="1" smtClean="0"/>
              <a:t>Lichtfouse</a:t>
            </a:r>
            <a:r>
              <a:rPr lang="en-GB" sz="900" dirty="0" smtClean="0"/>
              <a:t> E.</a:t>
            </a:r>
            <a:r>
              <a:rPr lang="el-GR" sz="900" dirty="0" smtClean="0"/>
              <a:t>,</a:t>
            </a:r>
            <a:r>
              <a:rPr lang="en-GB" sz="900" dirty="0" smtClean="0"/>
              <a:t> Springer</a:t>
            </a:r>
            <a:r>
              <a:rPr lang="el-GR" sz="900" dirty="0" smtClean="0"/>
              <a:t>:</a:t>
            </a:r>
            <a:r>
              <a:rPr lang="en-GB" sz="900" dirty="0" smtClean="0"/>
              <a:t> Cham, 2018; pp 1-55.</a:t>
            </a:r>
            <a:endParaRPr lang="el-GR" sz="900" dirty="0" smtClean="0"/>
          </a:p>
          <a:p>
            <a:pPr algn="just"/>
            <a:endParaRPr lang="el-GR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3501008"/>
            <a:ext cx="3096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Αλληλεπιδράσεις ανάμεσα σε </a:t>
            </a:r>
            <a:r>
              <a:rPr lang="en-US" dirty="0" smtClean="0"/>
              <a:t>host </a:t>
            </a:r>
            <a:r>
              <a:rPr lang="el-GR" dirty="0" smtClean="0"/>
              <a:t>και </a:t>
            </a:r>
            <a:r>
              <a:rPr lang="en-US" dirty="0" smtClean="0"/>
              <a:t>guest:</a:t>
            </a:r>
            <a:endParaRPr lang="el-GR" dirty="0" smtClean="0"/>
          </a:p>
          <a:p>
            <a:pPr algn="just"/>
            <a:endParaRPr lang="en-US" dirty="0" smtClean="0"/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Υδροφοβικές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Van </a:t>
            </a:r>
            <a:r>
              <a:rPr lang="en-US" dirty="0" err="1" smtClean="0"/>
              <a:t>der</a:t>
            </a:r>
            <a:r>
              <a:rPr lang="en-US" dirty="0" smtClean="0"/>
              <a:t> Waals</a:t>
            </a:r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Διπόλου-διπόλου</a:t>
            </a:r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Δεσμοί υδρογόνου</a:t>
            </a:r>
          </a:p>
          <a:p>
            <a:pPr algn="just"/>
            <a:endParaRPr lang="el-GR" dirty="0" smtClean="0"/>
          </a:p>
          <a:p>
            <a:pPr algn="just"/>
            <a:endParaRPr lang="el-GR" dirty="0" smtClean="0"/>
          </a:p>
          <a:p>
            <a:pPr algn="just"/>
            <a:r>
              <a:rPr lang="el-GR" b="1" dirty="0" smtClean="0"/>
              <a:t>ΟΧΙ ΟΜΟΙΟΠΟΛΙΚΗ ΣΥΝΔΕΣΗ!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491880" y="2996952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9552" y="350100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l-GR" dirty="0" smtClean="0">
                <a:cs typeface="Times New Roman"/>
              </a:rPr>
              <a:t>Η </a:t>
            </a:r>
            <a:r>
              <a:rPr lang="en-US" dirty="0" err="1" smtClean="0">
                <a:cs typeface="Times New Roman"/>
              </a:rPr>
              <a:t>K</a:t>
            </a:r>
            <a:r>
              <a:rPr lang="en-US" baseline="-25000" dirty="0" err="1" smtClean="0">
                <a:cs typeface="Times New Roman"/>
              </a:rPr>
              <a:t>f</a:t>
            </a:r>
            <a:r>
              <a:rPr lang="en-US" baseline="-25000" dirty="0" smtClean="0">
                <a:cs typeface="Times New Roman"/>
              </a:rPr>
              <a:t> </a:t>
            </a:r>
            <a:r>
              <a:rPr lang="el-GR" baseline="-25000" dirty="0" smtClean="0">
                <a:cs typeface="Times New Roman"/>
              </a:rPr>
              <a:t> </a:t>
            </a:r>
            <a:r>
              <a:rPr lang="el-GR" dirty="0" smtClean="0">
                <a:cs typeface="Times New Roman"/>
              </a:rPr>
              <a:t>εξαρτάται από τα σχετικά μεγέθη κυκλοδεξτρίνης-</a:t>
            </a:r>
            <a:r>
              <a:rPr lang="en-US" dirty="0" smtClean="0">
                <a:cs typeface="Times New Roman"/>
              </a:rPr>
              <a:t>guest</a:t>
            </a:r>
            <a:r>
              <a:rPr lang="el-GR" dirty="0" smtClean="0">
                <a:cs typeface="Times New Roman"/>
              </a:rPr>
              <a:t> και το πλήθος (και είδος) των αλληλεπιδράσεων μεταξύ τους.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Μέθοδοι Σχηματισμού του Συμπλόκου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404664" y="6488668"/>
            <a:ext cx="655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GB" sz="900" dirty="0" err="1" smtClean="0"/>
              <a:t>Cheirsilp</a:t>
            </a:r>
            <a:r>
              <a:rPr lang="en-GB" sz="900" dirty="0" smtClean="0"/>
              <a:t> B., </a:t>
            </a:r>
            <a:r>
              <a:rPr lang="en-GB" sz="900" dirty="0" err="1" smtClean="0"/>
              <a:t>Rakmai</a:t>
            </a:r>
            <a:r>
              <a:rPr lang="en-GB" sz="900" dirty="0" smtClean="0"/>
              <a:t> J., </a:t>
            </a:r>
            <a:r>
              <a:rPr lang="en-US" sz="900" dirty="0" smtClean="0"/>
              <a:t>Inclusion Complex Formation of </a:t>
            </a:r>
            <a:r>
              <a:rPr lang="en-US" sz="900" dirty="0" err="1" smtClean="0"/>
              <a:t>Cyclodextrin</a:t>
            </a:r>
            <a:r>
              <a:rPr lang="en-US" sz="900" dirty="0" smtClean="0"/>
              <a:t> with its Guest and their Applications. </a:t>
            </a:r>
            <a:r>
              <a:rPr lang="en-GB" sz="900" i="1" dirty="0" err="1" smtClean="0"/>
              <a:t>Biol</a:t>
            </a:r>
            <a:r>
              <a:rPr lang="en-GB" sz="900" i="1" dirty="0" smtClean="0"/>
              <a:t> Eng Med</a:t>
            </a:r>
            <a:r>
              <a:rPr lang="en-GB" sz="900" dirty="0" smtClean="0"/>
              <a:t>, </a:t>
            </a:r>
            <a:r>
              <a:rPr lang="en-GB" sz="900" b="1" dirty="0" smtClean="0"/>
              <a:t>2016</a:t>
            </a:r>
            <a:r>
              <a:rPr lang="en-GB" sz="900" dirty="0" smtClean="0"/>
              <a:t>, </a:t>
            </a:r>
            <a:r>
              <a:rPr lang="en-GB" sz="900" i="1" dirty="0" smtClean="0"/>
              <a:t>2 (1)</a:t>
            </a:r>
            <a:r>
              <a:rPr lang="en-GB" sz="900" dirty="0" smtClean="0"/>
              <a:t>, 1-6.</a:t>
            </a:r>
            <a:endParaRPr lang="el-GR" sz="900" i="1" dirty="0" smtClean="0"/>
          </a:p>
          <a:p>
            <a:pPr algn="just"/>
            <a:endParaRPr lang="el-GR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513815"/>
            <a:ext cx="66247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		</a:t>
            </a:r>
            <a:r>
              <a:rPr lang="el-GR" u="sng" dirty="0" smtClean="0"/>
              <a:t>Λειοτρίβηση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el-GR" dirty="0" smtClean="0"/>
              <a:t>Προσθήκη του </a:t>
            </a:r>
            <a:r>
              <a:rPr lang="en-US" dirty="0" smtClean="0"/>
              <a:t>guest </a:t>
            </a:r>
            <a:r>
              <a:rPr lang="el-GR" dirty="0" smtClean="0"/>
              <a:t>(υγρή μορφή) σε υδατικό εναιώρημα της </a:t>
            </a:r>
            <a:r>
              <a:rPr lang="en-US" dirty="0" smtClean="0"/>
              <a:t>CD.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el-GR" dirty="0" smtClean="0"/>
              <a:t>Λειοτρίβηση σε γουδί και ξήρανση.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el-GR" dirty="0" smtClean="0"/>
              <a:t>Έκπλυση του στερεού που προκύπτει με μικρή ποσότητα διαλύτη και ξήρανση υπό κενό.</a:t>
            </a:r>
          </a:p>
          <a:p>
            <a:pPr marL="400050" indent="-400050" algn="just"/>
            <a:endParaRPr lang="el-GR" dirty="0" smtClean="0"/>
          </a:p>
          <a:p>
            <a:pPr marL="400050" indent="-400050" algn="just">
              <a:buFont typeface="Wingdings" pitchFamily="2" charset="2"/>
              <a:buChar char="ü"/>
            </a:pPr>
            <a:r>
              <a:rPr lang="el-GR" dirty="0" smtClean="0"/>
              <a:t>Υψηλές αποδόσεις</a:t>
            </a:r>
          </a:p>
          <a:p>
            <a:pPr marL="400050" indent="-400050" algn="just">
              <a:buFont typeface="Wingdings" pitchFamily="2" charset="2"/>
              <a:buChar char=""/>
            </a:pPr>
            <a:r>
              <a:rPr lang="el-GR" dirty="0" smtClean="0"/>
              <a:t>Ακατάλληλη για εφαρμογή σε μεγάλη κλίμακα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4217020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u="sng" dirty="0" smtClean="0"/>
              <a:t>Συγκαταβύθιση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el-GR" dirty="0" smtClean="0"/>
              <a:t>Διάλυση του </a:t>
            </a:r>
            <a:r>
              <a:rPr lang="en-US" dirty="0" smtClean="0"/>
              <a:t>guest </a:t>
            </a:r>
            <a:r>
              <a:rPr lang="el-GR" dirty="0" smtClean="0"/>
              <a:t>σε οργανικό διαλύτη. </a:t>
            </a:r>
            <a:endParaRPr lang="en-US" dirty="0" smtClean="0"/>
          </a:p>
          <a:p>
            <a:pPr marL="400050" indent="-400050" algn="just">
              <a:buFont typeface="+mj-lt"/>
              <a:buAutoNum type="romanLcPeriod"/>
            </a:pPr>
            <a:r>
              <a:rPr lang="el-GR" dirty="0" smtClean="0"/>
              <a:t>Προσθήκη υδατικού διαλύματος της </a:t>
            </a:r>
            <a:r>
              <a:rPr lang="en-US" dirty="0" smtClean="0"/>
              <a:t>CD </a:t>
            </a:r>
            <a:r>
              <a:rPr lang="el-GR" dirty="0" smtClean="0"/>
              <a:t>υπό ανάδευση.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el-GR" dirty="0" smtClean="0"/>
              <a:t>Ψύξη του διαλύματος </a:t>
            </a:r>
            <a:r>
              <a:rPr lang="el-GR" dirty="0" smtClean="0">
                <a:latin typeface="Calibri"/>
                <a:cs typeface="Calibri"/>
              </a:rPr>
              <a:t>και έ</a:t>
            </a:r>
            <a:r>
              <a:rPr lang="el-GR" dirty="0" smtClean="0"/>
              <a:t>κπλυση του στερεού που προκύπτει με οργανικό διαλύτη.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el-GR" dirty="0" smtClean="0"/>
              <a:t>Ξήρανση στους 50 </a:t>
            </a:r>
            <a:r>
              <a:rPr lang="el-GR" baseline="30000" dirty="0" smtClean="0"/>
              <a:t>ο</a:t>
            </a:r>
            <a:r>
              <a:rPr lang="en-US" dirty="0" smtClean="0"/>
              <a:t>C</a:t>
            </a:r>
            <a:r>
              <a:rPr lang="el-GR" dirty="0" smtClean="0"/>
              <a:t>.</a:t>
            </a:r>
          </a:p>
          <a:p>
            <a:pPr marL="400050" indent="-400050" algn="just"/>
            <a:endParaRPr lang="el-GR" dirty="0" smtClean="0"/>
          </a:p>
          <a:p>
            <a:pPr marL="400050" indent="-400050" algn="just">
              <a:buFont typeface="Wingdings" pitchFamily="2" charset="2"/>
              <a:buChar char="ü"/>
            </a:pPr>
            <a:r>
              <a:rPr lang="el-GR" dirty="0" smtClean="0"/>
              <a:t>Χρήσιμη για ουσίες αδιάλυτες στο Η</a:t>
            </a:r>
            <a:r>
              <a:rPr lang="el-GR" baseline="-25000" dirty="0" smtClean="0"/>
              <a:t>2</a:t>
            </a:r>
            <a:r>
              <a:rPr lang="el-GR" dirty="0" smtClean="0"/>
              <a:t>Ο</a:t>
            </a:r>
          </a:p>
          <a:p>
            <a:pPr marL="400050" indent="-400050" algn="just">
              <a:buFont typeface="Wingdings" pitchFamily="2" charset="2"/>
              <a:buChar char=""/>
            </a:pPr>
            <a:r>
              <a:rPr lang="el-GR" dirty="0" smtClean="0"/>
              <a:t>Πολύ χαμηλές αποδόσεις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10" name="Εικόνα 10" descr="C:\Users\User\Pictures\αρχείο λήψης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52936"/>
            <a:ext cx="1440160" cy="133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11324</TotalTime>
  <Words>1396</Words>
  <Application>Microsoft Office PowerPoint</Application>
  <PresentationFormat>On-screen Show (4:3)</PresentationFormat>
  <Paragraphs>289</Paragraphs>
  <Slides>17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CS ChemDraw Drawing</vt:lpstr>
      <vt:lpstr>ΚΥΚΛΟΔΕΞΤΡΙΝΕΣ</vt:lpstr>
      <vt:lpstr>Βασική Δομή Κυκλοδεξτρινών</vt:lpstr>
      <vt:lpstr>Είδη CDs</vt:lpstr>
      <vt:lpstr>Ιστορική Αναδρομή</vt:lpstr>
      <vt:lpstr>Φυσική Προέλευση &amp; Τρόποι Σύνθεσης</vt:lpstr>
      <vt:lpstr>Συνθετικές Πορείες</vt:lpstr>
      <vt:lpstr>Ιδιότητες των CDs</vt:lpstr>
      <vt:lpstr>Αλληλεπιδράσεις Host - Guest</vt:lpstr>
      <vt:lpstr>Μέθοδοι Σχηματισμού του Συμπλόκου</vt:lpstr>
      <vt:lpstr>Μέθοδοι Σχηματισμού του Συμπλόκου</vt:lpstr>
      <vt:lpstr>Παράγωγα των CDs</vt:lpstr>
      <vt:lpstr>Οι CDs Έχουν Αξιοποιηθεί…</vt:lpstr>
      <vt:lpstr>Ανίχνευση Ντοπαμίνης στον Ορό του Αίματος</vt:lpstr>
      <vt:lpstr>Ανίχνευση Ντοπαμίνης στον Ορό του Αίματος</vt:lpstr>
      <vt:lpstr>Βελτιστοποίηση των Διαχωριστικών Μεμβρανών στις Μπαταρίες Ιόντων Λιθίου</vt:lpstr>
      <vt:lpstr>Βελτιστοποίηση των Διαχωριστικών Μεμβρανών στις Μπαταρίες Ιόντων Λιθίου</vt:lpstr>
      <vt:lpstr>Βιβλιογραφία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ΚΥΚΛΟΔΕΞΤΡΙΝΕΣ</dc:title>
  <dc:creator>Magdalini Topouza</dc:creator>
  <cp:lastModifiedBy>Μιχαέλα Τοπούζα</cp:lastModifiedBy>
  <cp:revision>267</cp:revision>
  <dcterms:created xsi:type="dcterms:W3CDTF">2020-04-12T10:37:46Z</dcterms:created>
  <dcterms:modified xsi:type="dcterms:W3CDTF">2020-05-10T14:08:29Z</dcterms:modified>
</cp:coreProperties>
</file>